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355" r:id="rId2"/>
    <p:sldId id="354" r:id="rId3"/>
    <p:sldId id="353" r:id="rId4"/>
    <p:sldId id="351" r:id="rId5"/>
    <p:sldId id="350" r:id="rId6"/>
    <p:sldId id="349" r:id="rId7"/>
    <p:sldId id="348" r:id="rId8"/>
    <p:sldId id="346" r:id="rId9"/>
    <p:sldId id="345" r:id="rId10"/>
    <p:sldId id="344" r:id="rId11"/>
    <p:sldId id="324" r:id="rId12"/>
    <p:sldId id="343" r:id="rId13"/>
    <p:sldId id="342" r:id="rId14"/>
    <p:sldId id="341" r:id="rId15"/>
    <p:sldId id="340" r:id="rId16"/>
    <p:sldId id="339" r:id="rId17"/>
    <p:sldId id="338" r:id="rId18"/>
    <p:sldId id="336" r:id="rId19"/>
    <p:sldId id="335" r:id="rId20"/>
    <p:sldId id="334" r:id="rId21"/>
    <p:sldId id="357" r:id="rId22"/>
    <p:sldId id="333" r:id="rId23"/>
    <p:sldId id="332" r:id="rId24"/>
    <p:sldId id="325" r:id="rId25"/>
    <p:sldId id="331" r:id="rId26"/>
    <p:sldId id="330" r:id="rId27"/>
    <p:sldId id="329" r:id="rId28"/>
    <p:sldId id="356" r:id="rId29"/>
    <p:sldId id="328" r:id="rId30"/>
    <p:sldId id="32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3" autoAdjust="0"/>
    <p:restoredTop sz="95497" autoAdjust="0"/>
  </p:normalViewPr>
  <p:slideViewPr>
    <p:cSldViewPr>
      <p:cViewPr>
        <p:scale>
          <a:sx n="100" d="100"/>
          <a:sy n="100" d="100"/>
        </p:scale>
        <p:origin x="-564"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9DE47C-8A55-426D-AC01-597B0DDD47B0}" type="datetimeFigureOut">
              <a:rPr lang="en-US" smtClean="0"/>
              <a:t>4/3/2016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22EAAE-3C9C-4CC2-A708-7B2864659EE7}" type="slidenum">
              <a:rPr lang="en-US" smtClean="0"/>
              <a:t>‹#›</a:t>
            </a:fld>
            <a:endParaRPr lang="en-US"/>
          </a:p>
        </p:txBody>
      </p:sp>
    </p:spTree>
    <p:extLst>
      <p:ext uri="{BB962C8B-B14F-4D97-AF65-F5344CB8AC3E}">
        <p14:creationId xmlns:p14="http://schemas.microsoft.com/office/powerpoint/2010/main" val="210784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22EAAE-3C9C-4CC2-A708-7B2864659EE7}" type="slidenum">
              <a:rPr lang="en-US" smtClean="0"/>
              <a:t>1</a:t>
            </a:fld>
            <a:endParaRPr lang="en-US"/>
          </a:p>
        </p:txBody>
      </p:sp>
    </p:spTree>
    <p:extLst>
      <p:ext uri="{BB962C8B-B14F-4D97-AF65-F5344CB8AC3E}">
        <p14:creationId xmlns:p14="http://schemas.microsoft.com/office/powerpoint/2010/main" val="240558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27</a:t>
            </a:fld>
            <a:endParaRPr lang="en-US"/>
          </a:p>
        </p:txBody>
      </p:sp>
    </p:spTree>
    <p:extLst>
      <p:ext uri="{BB962C8B-B14F-4D97-AF65-F5344CB8AC3E}">
        <p14:creationId xmlns:p14="http://schemas.microsoft.com/office/powerpoint/2010/main" val="83526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29</a:t>
            </a:fld>
            <a:endParaRPr lang="en-US"/>
          </a:p>
        </p:txBody>
      </p:sp>
    </p:spTree>
    <p:extLst>
      <p:ext uri="{BB962C8B-B14F-4D97-AF65-F5344CB8AC3E}">
        <p14:creationId xmlns:p14="http://schemas.microsoft.com/office/powerpoint/2010/main" val="256612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22EAAE-3C9C-4CC2-A708-7B2864659EE7}" type="slidenum">
              <a:rPr lang="en-US" smtClean="0"/>
              <a:t>2</a:t>
            </a:fld>
            <a:endParaRPr lang="en-US"/>
          </a:p>
        </p:txBody>
      </p:sp>
    </p:spTree>
    <p:extLst>
      <p:ext uri="{BB962C8B-B14F-4D97-AF65-F5344CB8AC3E}">
        <p14:creationId xmlns:p14="http://schemas.microsoft.com/office/powerpoint/2010/main" val="358183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14</a:t>
            </a:fld>
            <a:endParaRPr lang="en-US"/>
          </a:p>
        </p:txBody>
      </p:sp>
    </p:spTree>
    <p:extLst>
      <p:ext uri="{BB962C8B-B14F-4D97-AF65-F5344CB8AC3E}">
        <p14:creationId xmlns:p14="http://schemas.microsoft.com/office/powerpoint/2010/main" val="223738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15</a:t>
            </a:fld>
            <a:endParaRPr lang="en-US"/>
          </a:p>
        </p:txBody>
      </p:sp>
    </p:spTree>
    <p:extLst>
      <p:ext uri="{BB962C8B-B14F-4D97-AF65-F5344CB8AC3E}">
        <p14:creationId xmlns:p14="http://schemas.microsoft.com/office/powerpoint/2010/main" val="272702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16</a:t>
            </a:fld>
            <a:endParaRPr lang="en-US"/>
          </a:p>
        </p:txBody>
      </p:sp>
    </p:spTree>
    <p:extLst>
      <p:ext uri="{BB962C8B-B14F-4D97-AF65-F5344CB8AC3E}">
        <p14:creationId xmlns:p14="http://schemas.microsoft.com/office/powerpoint/2010/main" val="150998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17</a:t>
            </a:fld>
            <a:endParaRPr lang="en-US"/>
          </a:p>
        </p:txBody>
      </p:sp>
    </p:spTree>
    <p:extLst>
      <p:ext uri="{BB962C8B-B14F-4D97-AF65-F5344CB8AC3E}">
        <p14:creationId xmlns:p14="http://schemas.microsoft.com/office/powerpoint/2010/main" val="185837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04B018E-7588-4588-A708-2E3C0C2D53DD}" type="slidenum">
              <a:rPr lang="en-US" smtClean="0"/>
              <a:t>18</a:t>
            </a:fld>
            <a:endParaRPr lang="en-US"/>
          </a:p>
        </p:txBody>
      </p:sp>
    </p:spTree>
    <p:extLst>
      <p:ext uri="{BB962C8B-B14F-4D97-AF65-F5344CB8AC3E}">
        <p14:creationId xmlns:p14="http://schemas.microsoft.com/office/powerpoint/2010/main" val="263178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22EAAE-3C9C-4CC2-A708-7B2864659EE7}" type="slidenum">
              <a:rPr lang="en-US" smtClean="0"/>
              <a:t>25</a:t>
            </a:fld>
            <a:endParaRPr lang="en-US"/>
          </a:p>
        </p:txBody>
      </p:sp>
    </p:spTree>
    <p:extLst>
      <p:ext uri="{BB962C8B-B14F-4D97-AF65-F5344CB8AC3E}">
        <p14:creationId xmlns:p14="http://schemas.microsoft.com/office/powerpoint/2010/main" val="44386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922EAAE-3C9C-4CC2-A708-7B2864659EE7}" type="slidenum">
              <a:rPr lang="en-US" smtClean="0"/>
              <a:t>26</a:t>
            </a:fld>
            <a:endParaRPr lang="en-US"/>
          </a:p>
        </p:txBody>
      </p:sp>
    </p:spTree>
    <p:extLst>
      <p:ext uri="{BB962C8B-B14F-4D97-AF65-F5344CB8AC3E}">
        <p14:creationId xmlns:p14="http://schemas.microsoft.com/office/powerpoint/2010/main" val="443866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rc.com/index.cfm"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rc.com/index.cf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28" y="869537"/>
            <a:ext cx="2889644" cy="336516"/>
          </a:xfrm>
          <a:prstGeom prst="rect">
            <a:avLst/>
          </a:prstGeom>
        </p:spPr>
      </p:pic>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685800" y="4500328"/>
            <a:ext cx="5881412" cy="1104825"/>
          </a:xfrm>
        </p:spPr>
        <p:txBody>
          <a:bodyPr>
            <a:normAutofit/>
          </a:bodyPr>
          <a:lstStyle>
            <a:lvl1pPr marL="0" indent="0" algn="l">
              <a:buNone/>
              <a:defRPr sz="1400" b="1" cap="all" spc="250" baseline="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8" name="Title 7"/>
          <p:cNvSpPr>
            <a:spLocks noGrp="1"/>
          </p:cNvSpPr>
          <p:nvPr>
            <p:ph type="ctrTitle"/>
          </p:nvPr>
        </p:nvSpPr>
        <p:spPr>
          <a:xfrm>
            <a:off x="645799" y="2190159"/>
            <a:ext cx="7302388" cy="1823577"/>
          </a:xfrm>
        </p:spPr>
        <p:txBody>
          <a:bodyPr anchor="b">
            <a:normAutofit/>
          </a:bodyPr>
          <a:lstStyle>
            <a:lvl1pPr algn="l">
              <a:defRPr sz="4000">
                <a:solidFill>
                  <a:srgbClr val="56BB72"/>
                </a:solidFill>
              </a:defRPr>
            </a:lvl1pPr>
          </a:lstStyle>
          <a:p>
            <a:r>
              <a:rPr kumimoji="0" lang="en-US" smtClean="0"/>
              <a:t>Click to edit Master title style</a:t>
            </a:r>
            <a:endParaRPr kumimoji="0" lang="en-US" dirty="0"/>
          </a:p>
        </p:txBody>
      </p:sp>
      <p:sp>
        <p:nvSpPr>
          <p:cNvPr id="12" name="Rectangle 11"/>
          <p:cNvSpPr>
            <a:spLocks noChangeArrowheads="1"/>
          </p:cNvSpPr>
          <p:nvPr/>
        </p:nvSpPr>
        <p:spPr bwMode="auto">
          <a:xfrm>
            <a:off x="146304" y="6391656"/>
            <a:ext cx="8845296" cy="313944"/>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Title 7"/>
          <p:cNvSpPr txBox="1">
            <a:spLocks/>
          </p:cNvSpPr>
          <p:nvPr/>
        </p:nvSpPr>
        <p:spPr>
          <a:xfrm>
            <a:off x="775492" y="6484227"/>
            <a:ext cx="8118134" cy="192221"/>
          </a:xfrm>
          <a:prstGeom prst="rect">
            <a:avLst/>
          </a:prstGeom>
          <a:ln>
            <a:noFill/>
          </a:ln>
        </p:spPr>
        <p:txBody>
          <a:bodyPr vert="horz" lIns="0" tIns="0" rIns="0" bIns="0" anchor="t" anchorCtr="0">
            <a:noAutofit/>
          </a:bodyPr>
          <a:lstStyle>
            <a:lvl1pPr algn="l" rtl="0" eaLnBrk="1" latinLnBrk="0" hangingPunct="1">
              <a:spcBef>
                <a:spcPct val="0"/>
              </a:spcBef>
              <a:buNone/>
              <a:defRPr kumimoji="0" sz="4200" kern="1200">
                <a:solidFill>
                  <a:srgbClr val="56BB72"/>
                </a:solidFill>
                <a:latin typeface="Arial"/>
                <a:ea typeface="+mj-ea"/>
                <a:cs typeface="+mj-cs"/>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Georgia"/>
                <a:cs typeface="Georgia"/>
              </a:rPr>
              <a:t>Boston   |   Hartford   |   New York   |   Providence   |   Stamford   |   Albany</a:t>
            </a:r>
            <a:r>
              <a:rPr lang="en-US" sz="800" baseline="0" dirty="0" smtClean="0">
                <a:solidFill>
                  <a:schemeClr val="bg1"/>
                </a:solidFill>
                <a:latin typeface="Georgia"/>
                <a:cs typeface="Georgia"/>
              </a:rPr>
              <a:t>   </a:t>
            </a:r>
            <a:r>
              <a:rPr lang="en-US" sz="800" dirty="0" smtClean="0">
                <a:solidFill>
                  <a:schemeClr val="bg1"/>
                </a:solidFill>
                <a:latin typeface="Georgia"/>
                <a:cs typeface="Georgia"/>
              </a:rPr>
              <a:t>|   Los Angeles   |</a:t>
            </a:r>
            <a:r>
              <a:rPr lang="en-US" sz="800" baseline="0" dirty="0" smtClean="0">
                <a:solidFill>
                  <a:schemeClr val="bg1"/>
                </a:solidFill>
                <a:latin typeface="Georgia"/>
                <a:cs typeface="Georgia"/>
              </a:rPr>
              <a:t>   </a:t>
            </a:r>
            <a:r>
              <a:rPr lang="en-US" sz="800" dirty="0" smtClean="0">
                <a:solidFill>
                  <a:schemeClr val="bg1"/>
                </a:solidFill>
                <a:latin typeface="Georgia"/>
                <a:cs typeface="Georgia"/>
              </a:rPr>
              <a:t>Miami   |   New London</a:t>
            </a:r>
            <a:r>
              <a:rPr lang="en-US" sz="800" baseline="0" dirty="0" smtClean="0">
                <a:solidFill>
                  <a:schemeClr val="bg1"/>
                </a:solidFill>
                <a:latin typeface="Georgia"/>
                <a:cs typeface="Georgia"/>
              </a:rPr>
              <a:t>   </a:t>
            </a:r>
            <a:r>
              <a:rPr lang="en-US" sz="800" dirty="0" smtClean="0">
                <a:solidFill>
                  <a:schemeClr val="bg1"/>
                </a:solidFill>
                <a:latin typeface="Georgia"/>
                <a:cs typeface="Georgia"/>
              </a:rPr>
              <a:t>|   </a:t>
            </a:r>
            <a:r>
              <a:rPr lang="en-US" sz="800" b="1" dirty="0" smtClean="0">
                <a:solidFill>
                  <a:schemeClr val="bg1"/>
                </a:solidFill>
                <a:latin typeface="Georgia"/>
                <a:cs typeface="Georgia"/>
              </a:rPr>
              <a:t>rc.com                                          </a:t>
            </a:r>
            <a:r>
              <a:rPr lang="en-US" sz="600" dirty="0" smtClean="0">
                <a:solidFill>
                  <a:schemeClr val="bg1"/>
                </a:solidFill>
                <a:latin typeface="Georgia"/>
                <a:cs typeface="Georgia"/>
              </a:rPr>
              <a:t>© 2016  Robinson &amp; Cole </a:t>
            </a:r>
            <a:r>
              <a:rPr lang="en-US" sz="500" dirty="0" smtClean="0">
                <a:solidFill>
                  <a:schemeClr val="bg1"/>
                </a:solidFill>
                <a:latin typeface="Georgia"/>
                <a:cs typeface="Georgia"/>
              </a:rPr>
              <a:t>LLP</a:t>
            </a:r>
            <a:r>
              <a:rPr lang="en-US" sz="600" dirty="0" smtClean="0">
                <a:solidFill>
                  <a:schemeClr val="bg1"/>
                </a:solidFill>
                <a:latin typeface="Georgia"/>
                <a:cs typeface="Georgia"/>
              </a:rPr>
              <a:t> </a:t>
            </a:r>
            <a:endParaRPr lang="en-US" sz="600" dirty="0">
              <a:solidFill>
                <a:schemeClr val="bg1"/>
              </a:solidFill>
              <a:latin typeface="Georgia"/>
              <a:cs typeface="Georgia"/>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9"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10"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Vertical Title 1"/>
          <p:cNvSpPr>
            <a:spLocks noGrp="1"/>
          </p:cNvSpPr>
          <p:nvPr>
            <p:ph type="title" orient="vert"/>
          </p:nvPr>
        </p:nvSpPr>
        <p:spPr>
          <a:xfrm>
            <a:off x="7296150" y="304801"/>
            <a:ext cx="1543050" cy="5851525"/>
          </a:xfrm>
        </p:spPr>
        <p:txBody>
          <a:bodyPr vert="eaVert"/>
          <a:lstStyle/>
          <a:p>
            <a:r>
              <a:rPr kumimoji="0" lang="en-US" smtClean="0"/>
              <a:t>Click to edit Master title style</a:t>
            </a:r>
            <a:endParaRPr kumimoji="0" lang="en-US"/>
          </a:p>
        </p:txBody>
      </p:sp>
      <p:pic>
        <p:nvPicPr>
          <p:cNvPr id="15" name="Picture 1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8"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1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kumimoji="0" lang="en-US" smtClean="0"/>
              <a:t>Click to edit Master title style</a:t>
            </a:r>
            <a:endParaRPr kumimoji="0" lang="en-US" dirty="0"/>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CA15C064-DD44-4CAC-873E-2D1F54821676}" type="slidenum">
              <a:rPr kumimoji="0" lang="en-US" smtClean="0"/>
              <a:t>‹#›</a:t>
            </a:fld>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18" name="Picture 1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9"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20"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6578"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dirty="0"/>
          </a:p>
        </p:txBody>
      </p:sp>
      <p:sp>
        <p:nvSpPr>
          <p:cNvPr id="20" name="Rectangle 19"/>
          <p:cNvSpPr>
            <a:spLocks noChangeArrowheads="1"/>
          </p:cNvSpPr>
          <p:nvPr/>
        </p:nvSpPr>
        <p:spPr bwMode="auto">
          <a:xfrm>
            <a:off x="148700" y="2273743"/>
            <a:ext cx="8833104" cy="126431"/>
          </a:xfrm>
          <a:prstGeom prst="rect">
            <a:avLst/>
          </a:prstGeom>
          <a:solidFill>
            <a:schemeClr val="accent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auto">
          <a:xfrm>
            <a:off x="148700" y="2273743"/>
            <a:ext cx="8833104" cy="126431"/>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30" name="Picture 2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31"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32"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809625"/>
          </a:xfrm>
        </p:spPr>
        <p:txBody>
          <a:bodyPr/>
          <a:lstStyle/>
          <a:p>
            <a:r>
              <a:rPr kumimoji="0" lang="en-US" smtClean="0"/>
              <a:t>Click to edit Master title style</a:t>
            </a:r>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566672"/>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566672"/>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4"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15"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
        <p:nvSpPr>
          <p:cNvPr id="13" name="Rectangle 12"/>
          <p:cNvSpPr>
            <a:spLocks noChangeArrowheads="1"/>
          </p:cNvSpPr>
          <p:nvPr/>
        </p:nvSpPr>
        <p:spPr bwMode="auto">
          <a:xfrm>
            <a:off x="152400" y="152400"/>
            <a:ext cx="8833104" cy="126431"/>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endParaRPr>
          </a:p>
        </p:txBody>
      </p:sp>
      <p:sp>
        <p:nvSpPr>
          <p:cNvPr id="13" name="Rectangle 12"/>
          <p:cNvSpPr>
            <a:spLocks noChangeArrowheads="1"/>
          </p:cNvSpPr>
          <p:nvPr/>
        </p:nvSpPr>
        <p:spPr bwMode="auto">
          <a:xfrm>
            <a:off x="145923"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476826"/>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476826"/>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3" name="Title 22"/>
          <p:cNvSpPr>
            <a:spLocks noGrp="1"/>
          </p:cNvSpPr>
          <p:nvPr>
            <p:ph type="title"/>
          </p:nvPr>
        </p:nvSpPr>
        <p:spPr>
          <a:xfrm>
            <a:off x="301752" y="304801"/>
            <a:ext cx="8534400" cy="838200"/>
          </a:xfrm>
        </p:spPr>
        <p:txBody>
          <a:bodyPr rtlCol="0" anchor="ctr" anchorCtr="0"/>
          <a:lstStyle/>
          <a:p>
            <a:r>
              <a:rPr kumimoji="0" lang="en-US" smtClean="0"/>
              <a:t>Click to edit Master title style</a:t>
            </a:r>
            <a:endParaRPr kumimoji="0" lang="en-US" dirty="0"/>
          </a:p>
        </p:txBody>
      </p:sp>
      <p:pic>
        <p:nvPicPr>
          <p:cNvPr id="28" name="Picture 2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30"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31"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 y="276226"/>
            <a:ext cx="8534400" cy="914400"/>
          </a:xfrm>
        </p:spPr>
        <p:txBody>
          <a:bodyPr/>
          <a:lstStyle/>
          <a:p>
            <a:r>
              <a:rPr kumimoji="0" lang="en-US" smtClean="0"/>
              <a:t>Click to edit Master title style</a:t>
            </a:r>
            <a:endParaRPr kumimoji="0" lang="en-US" dirty="0"/>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7"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a:spLocks noChangeArrowheads="1"/>
          </p:cNvSpPr>
          <p:nvPr/>
        </p:nvSpPr>
        <p:spPr bwMode="auto">
          <a:xfrm>
            <a:off x="16220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3" name="Picture 1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15"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16"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1"/>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33400"/>
            <a:ext cx="2743200" cy="5943600"/>
          </a:xfrm>
          <a:prstGeom prst="rect">
            <a:avLst/>
          </a:prstGeom>
          <a:solidFill>
            <a:schemeClr val="bg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chemeClr val="tx1"/>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1" name="Rectangle 20"/>
          <p:cNvSpPr>
            <a:spLocks noChangeArrowheads="1"/>
          </p:cNvSpPr>
          <p:nvPr/>
        </p:nvSpPr>
        <p:spPr bwMode="auto">
          <a:xfrm>
            <a:off x="157303" y="639633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3" name="Picture 2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26"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27"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1"/>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anchor="ctr" compatLnSpc="1"/>
          <a:lstStyle/>
          <a:p>
            <a:endParaRPr kumimoji="0" lang="en-US"/>
          </a:p>
        </p:txBody>
      </p:sp>
      <p:sp>
        <p:nvSpPr>
          <p:cNvPr id="8" name="Rectangle 7"/>
          <p:cNvSpPr/>
          <p:nvPr/>
        </p:nvSpPr>
        <p:spPr>
          <a:xfrm>
            <a:off x="152400" y="533400"/>
            <a:ext cx="2743200" cy="5953601"/>
          </a:xfrm>
          <a:prstGeom prst="rect">
            <a:avLst/>
          </a:prstGeom>
          <a:solidFill>
            <a:schemeClr val="bg2"/>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Aria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chemeClr val="tx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9633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25" name="Picture 2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27" name="Footer Placeholder 4"/>
          <p:cNvSpPr>
            <a:spLocks noGrp="1"/>
          </p:cNvSpPr>
          <p:nvPr>
            <p:ph type="ftr" sz="quarter" idx="11"/>
          </p:nvPr>
        </p:nvSpPr>
        <p:spPr>
          <a:xfrm>
            <a:off x="3000862" y="6391657"/>
            <a:ext cx="3150085" cy="307878"/>
          </a:xfrm>
          <a:prstGeom prst="rect">
            <a:avLst/>
          </a:prstGeom>
        </p:spPr>
        <p:txBody>
          <a:bodyPr anchor="ctr" anchorCtr="0"/>
          <a:lstStyle>
            <a:lvl1pPr algn="ctr">
              <a:defRPr sz="900">
                <a:solidFill>
                  <a:schemeClr val="bg1"/>
                </a:solidFill>
              </a:defRPr>
            </a:lvl1pPr>
          </a:lstStyle>
          <a:p>
            <a:endParaRPr kumimoji="0" lang="en-US"/>
          </a:p>
        </p:txBody>
      </p:sp>
      <p:sp>
        <p:nvSpPr>
          <p:cNvPr id="28"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rc.com/index.cf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126" y="639838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316747"/>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301752" y="304800"/>
            <a:ext cx="8534400" cy="866775"/>
          </a:xfrm>
          <a:prstGeom prst="rect">
            <a:avLst/>
          </a:prstGeom>
        </p:spPr>
        <p:txBody>
          <a:bodyPr vert="horz" anchor="ctr"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27" name="Picture 26">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227" y="6476540"/>
            <a:ext cx="1219527" cy="142370"/>
          </a:xfrm>
          <a:prstGeom prst="rect">
            <a:avLst/>
          </a:prstGeom>
        </p:spPr>
      </p:pic>
      <p:sp>
        <p:nvSpPr>
          <p:cNvPr id="28" name="Footer Placeholder 4"/>
          <p:cNvSpPr>
            <a:spLocks noGrp="1"/>
          </p:cNvSpPr>
          <p:nvPr>
            <p:ph type="ftr" sz="quarter" idx="3"/>
          </p:nvPr>
        </p:nvSpPr>
        <p:spPr>
          <a:xfrm>
            <a:off x="3000862" y="6391657"/>
            <a:ext cx="3150085" cy="307878"/>
          </a:xfrm>
          <a:prstGeom prst="rect">
            <a:avLst/>
          </a:prstGeom>
        </p:spPr>
        <p:txBody>
          <a:bodyPr anchor="ctr" anchorCtr="0"/>
          <a:lstStyle>
            <a:lvl1pPr algn="ctr">
              <a:defRPr sz="900">
                <a:solidFill>
                  <a:schemeClr val="bg1"/>
                </a:solidFill>
              </a:defRPr>
            </a:lvl1pPr>
          </a:lstStyle>
          <a:p>
            <a:pPr algn="r" eaLnBrk="1" latinLnBrk="0" hangingPunct="1"/>
            <a:endParaRPr kumimoji="0" lang="en-US">
              <a:solidFill>
                <a:schemeClr val="accent1">
                  <a:shade val="75000"/>
                </a:schemeClr>
              </a:solidFill>
            </a:endParaRPr>
          </a:p>
        </p:txBody>
      </p:sp>
      <p:sp>
        <p:nvSpPr>
          <p:cNvPr id="29" name="Slide Number Placeholder 3"/>
          <p:cNvSpPr txBox="1">
            <a:spLocks/>
          </p:cNvSpPr>
          <p:nvPr/>
        </p:nvSpPr>
        <p:spPr>
          <a:xfrm>
            <a:off x="8199139" y="6397025"/>
            <a:ext cx="609600" cy="299869"/>
          </a:xfrm>
          <a:prstGeom prst="rect">
            <a:avLst/>
          </a:prstGeom>
        </p:spPr>
        <p:txBody>
          <a:bodyPr anchor="ctr" anchorCtr="0"/>
          <a:lstStyle>
            <a:defPPr>
              <a:defRPr lang="en-US"/>
            </a:defPPr>
            <a:lvl1pPr algn="r" rtl="0" fontAlgn="base">
              <a:spcBef>
                <a:spcPct val="0"/>
              </a:spcBef>
              <a:spcAft>
                <a:spcPct val="0"/>
              </a:spcAft>
              <a:defRPr sz="11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D7F9CCB-82DB-4C30-937E-160D6430B9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300" kern="1200">
          <a:solidFill>
            <a:schemeClr val="accent1"/>
          </a:solidFill>
          <a:latin typeface="Arial"/>
          <a:ea typeface="+mj-ea"/>
          <a:cs typeface="+mj-cs"/>
        </a:defRPr>
      </a:lvl1pPr>
    </p:titleStyle>
    <p:bodyStyle>
      <a:lvl1pPr marL="274320" indent="-274320" algn="l" rtl="0" eaLnBrk="1" latinLnBrk="0" hangingPunct="1">
        <a:spcBef>
          <a:spcPct val="20000"/>
        </a:spcBef>
        <a:buClr>
          <a:schemeClr val="tx1"/>
        </a:buClr>
        <a:buSzPct val="85000"/>
        <a:buFont typeface="Wingdings 2"/>
        <a:buChar char=""/>
        <a:defRPr kumimoji="0" sz="2700" kern="1200">
          <a:solidFill>
            <a:schemeClr val="tx1"/>
          </a:solidFill>
          <a:latin typeface="Arial"/>
          <a:ea typeface="+mn-ea"/>
          <a:cs typeface="+mn-cs"/>
        </a:defRPr>
      </a:lvl1pPr>
      <a:lvl2pPr marL="548640" indent="-274320" algn="l" rtl="0" eaLnBrk="1" latinLnBrk="0" hangingPunct="1">
        <a:spcBef>
          <a:spcPct val="20000"/>
        </a:spcBef>
        <a:buClr>
          <a:schemeClr val="tx1"/>
        </a:buClr>
        <a:buSzPct val="70000"/>
        <a:buFont typeface="Wingdings"/>
        <a:buChar char=""/>
        <a:defRPr kumimoji="0" sz="2200" kern="1200">
          <a:solidFill>
            <a:schemeClr val="tx2"/>
          </a:solidFill>
          <a:latin typeface="Arial"/>
          <a:ea typeface="+mn-ea"/>
          <a:cs typeface="+mn-cs"/>
        </a:defRPr>
      </a:lvl2pPr>
      <a:lvl3pPr marL="822960" indent="-228600" algn="l" rtl="0" eaLnBrk="1" latinLnBrk="0" hangingPunct="1">
        <a:spcBef>
          <a:spcPct val="20000"/>
        </a:spcBef>
        <a:buClr>
          <a:schemeClr val="tx1"/>
        </a:buClr>
        <a:buSzPct val="75000"/>
        <a:buFont typeface="Lucida Grande"/>
        <a:buChar char="●"/>
        <a:defRPr kumimoji="0" sz="2000" kern="1200">
          <a:solidFill>
            <a:schemeClr val="tx1"/>
          </a:solidFill>
          <a:latin typeface="Arial"/>
          <a:ea typeface="+mn-ea"/>
          <a:cs typeface="+mn-cs"/>
        </a:defRPr>
      </a:lvl3pPr>
      <a:lvl4pPr marL="1097280" indent="-228600" algn="l" rtl="0" eaLnBrk="1" latinLnBrk="0" hangingPunct="1">
        <a:spcBef>
          <a:spcPct val="20000"/>
        </a:spcBef>
        <a:buClr>
          <a:schemeClr val="tx1"/>
        </a:buClr>
        <a:buSzPct val="70000"/>
        <a:buFont typeface="Wingdings"/>
        <a:buChar char=""/>
        <a:defRPr kumimoji="0" sz="2000" kern="1200">
          <a:solidFill>
            <a:schemeClr val="tx2"/>
          </a:solidFill>
          <a:latin typeface="Arial"/>
          <a:ea typeface="+mn-ea"/>
          <a:cs typeface="+mn-cs"/>
        </a:defRPr>
      </a:lvl4pPr>
      <a:lvl5pPr marL="1371600" indent="-228600" algn="l" rtl="0" eaLnBrk="1" latinLnBrk="0" hangingPunct="1">
        <a:spcBef>
          <a:spcPct val="20000"/>
        </a:spcBef>
        <a:buClr>
          <a:schemeClr val="tx1"/>
        </a:buClr>
        <a:buFontTx/>
        <a:buChar char="•"/>
        <a:defRPr kumimoji="0" sz="1800" kern="1200">
          <a:solidFill>
            <a:schemeClr val="tx1"/>
          </a:solidFill>
          <a:latin typeface="Arial"/>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luipa-defense.com/" TargetMode="External"/><Relationship Id="rId2" Type="http://schemas.openxmlformats.org/officeDocument/2006/relationships/hyperlink" Target="mailto:eseeman@rc.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9200" y="1066800"/>
            <a:ext cx="3810000" cy="1600200"/>
          </a:xfrm>
        </p:spPr>
        <p:txBody>
          <a:bodyPr>
            <a:normAutofit/>
          </a:bodyPr>
          <a:lstStyle/>
          <a:p>
            <a:pPr algn="ctr"/>
            <a:r>
              <a:rPr lang="en-US" sz="2400" dirty="0" smtClean="0">
                <a:solidFill>
                  <a:schemeClr val="accent1"/>
                </a:solidFill>
              </a:rPr>
              <a:t>The Religious land use &amp; institutionalized persons act</a:t>
            </a:r>
          </a:p>
        </p:txBody>
      </p:sp>
      <p:sp>
        <p:nvSpPr>
          <p:cNvPr id="2" name="Title 1"/>
          <p:cNvSpPr>
            <a:spLocks noGrp="1"/>
          </p:cNvSpPr>
          <p:nvPr>
            <p:ph type="ctrTitle"/>
          </p:nvPr>
        </p:nvSpPr>
        <p:spPr>
          <a:xfrm>
            <a:off x="5257800" y="2743200"/>
            <a:ext cx="3766782" cy="3653431"/>
          </a:xfrm>
        </p:spPr>
        <p:txBody>
          <a:bodyPr>
            <a:normAutofit/>
          </a:bodyPr>
          <a:lstStyle/>
          <a:p>
            <a:pPr algn="ctr"/>
            <a:r>
              <a:rPr lang="en-US" dirty="0" smtClean="0"/>
              <a:t/>
            </a:r>
            <a:br>
              <a:rPr lang="en-US" dirty="0" smtClean="0"/>
            </a:br>
            <a:r>
              <a:rPr lang="en-US" dirty="0"/>
              <a:t/>
            </a:r>
            <a:br>
              <a:rPr lang="en-US" dirty="0"/>
            </a:br>
            <a:r>
              <a:rPr lang="en-US" sz="2700" dirty="0" smtClean="0"/>
              <a:t/>
            </a:r>
            <a:br>
              <a:rPr lang="en-US" sz="2700" dirty="0" smtClean="0"/>
            </a:br>
            <a:endParaRPr lang="en-US" dirty="0"/>
          </a:p>
        </p:txBody>
      </p:sp>
      <p:pic>
        <p:nvPicPr>
          <p:cNvPr id="1026" name="Picture 2" descr="C:\Users\Seeman\Desktop\Amalfi Chu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00" y="1676400"/>
            <a:ext cx="45816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55490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smtClean="0"/>
              <a:t>What is a Substantial Burden?</a:t>
            </a:r>
            <a:endParaRPr lang="en-US" b="1" dirty="0"/>
          </a:p>
        </p:txBody>
      </p:sp>
      <p:sp>
        <p:nvSpPr>
          <p:cNvPr id="3" name="Content Placeholder 2"/>
          <p:cNvSpPr>
            <a:spLocks noGrp="1"/>
          </p:cNvSpPr>
          <p:nvPr>
            <p:ph sz="quarter" idx="1"/>
          </p:nvPr>
        </p:nvSpPr>
        <p:spPr>
          <a:xfrm>
            <a:off x="381000" y="1524000"/>
            <a:ext cx="8503920" cy="4572000"/>
          </a:xfrm>
        </p:spPr>
        <p:txBody>
          <a:bodyPr>
            <a:normAutofit fontScale="70000" lnSpcReduction="20000"/>
          </a:bodyPr>
          <a:lstStyle/>
          <a:p>
            <a:pPr>
              <a:spcBef>
                <a:spcPct val="0"/>
              </a:spcBef>
              <a:spcAft>
                <a:spcPct val="20000"/>
              </a:spcAft>
            </a:pPr>
            <a:r>
              <a:rPr lang="en-US" dirty="0" smtClean="0">
                <a:solidFill>
                  <a:schemeClr val="tx2"/>
                </a:solidFill>
              </a:rPr>
              <a:t>Is </a:t>
            </a:r>
            <a:r>
              <a:rPr lang="en-US" dirty="0">
                <a:solidFill>
                  <a:schemeClr val="tx2"/>
                </a:solidFill>
              </a:rPr>
              <a:t>akin to significant pressure that </a:t>
            </a:r>
            <a:r>
              <a:rPr lang="en-US" i="1" dirty="0">
                <a:solidFill>
                  <a:srgbClr val="FF0000"/>
                </a:solidFill>
              </a:rPr>
              <a:t>coerces</a:t>
            </a:r>
            <a:r>
              <a:rPr lang="en-US" dirty="0"/>
              <a:t> </a:t>
            </a:r>
            <a:r>
              <a:rPr lang="en-US" dirty="0">
                <a:solidFill>
                  <a:schemeClr val="tx2"/>
                </a:solidFill>
              </a:rPr>
              <a:t>adherents to forego religious precepts or </a:t>
            </a:r>
            <a:r>
              <a:rPr lang="en-US" i="1" dirty="0">
                <a:solidFill>
                  <a:srgbClr val="FF0000"/>
                </a:solidFill>
              </a:rPr>
              <a:t>mandates</a:t>
            </a:r>
            <a:r>
              <a:rPr lang="en-US" dirty="0"/>
              <a:t> </a:t>
            </a:r>
            <a:r>
              <a:rPr lang="en-US" dirty="0">
                <a:solidFill>
                  <a:schemeClr val="tx2"/>
                </a:solidFill>
              </a:rPr>
              <a:t>religious conduct. </a:t>
            </a:r>
            <a:r>
              <a:rPr lang="en-US" i="1" dirty="0" smtClean="0">
                <a:solidFill>
                  <a:schemeClr val="tx2"/>
                </a:solidFill>
              </a:rPr>
              <a:t>Midrash </a:t>
            </a:r>
            <a:r>
              <a:rPr lang="en-US" i="1" dirty="0">
                <a:solidFill>
                  <a:schemeClr val="tx2"/>
                </a:solidFill>
              </a:rPr>
              <a:t>Sephardi v. Surfside</a:t>
            </a:r>
            <a:r>
              <a:rPr lang="en-US" dirty="0">
                <a:solidFill>
                  <a:schemeClr val="tx2"/>
                </a:solidFill>
              </a:rPr>
              <a:t> (11th Cir. 2004</a:t>
            </a:r>
            <a:r>
              <a:rPr lang="en-US" dirty="0" smtClean="0">
                <a:solidFill>
                  <a:schemeClr val="tx2"/>
                </a:solidFill>
              </a:rPr>
              <a:t>); </a:t>
            </a:r>
            <a:r>
              <a:rPr lang="en-US" i="1" dirty="0" smtClean="0">
                <a:solidFill>
                  <a:schemeClr val="tx2"/>
                </a:solidFill>
              </a:rPr>
              <a:t>Westchester Day Sch. v. </a:t>
            </a:r>
            <a:r>
              <a:rPr lang="en-US" i="1" dirty="0" err="1" smtClean="0">
                <a:solidFill>
                  <a:schemeClr val="tx2"/>
                </a:solidFill>
              </a:rPr>
              <a:t>Vill</a:t>
            </a:r>
            <a:r>
              <a:rPr lang="en-US" i="1" dirty="0" smtClean="0">
                <a:solidFill>
                  <a:schemeClr val="tx2"/>
                </a:solidFill>
              </a:rPr>
              <a:t>. of Mamaroneck</a:t>
            </a:r>
            <a:r>
              <a:rPr lang="en-US" dirty="0" smtClean="0">
                <a:solidFill>
                  <a:schemeClr val="tx2"/>
                </a:solidFill>
              </a:rPr>
              <a:t> (2d Cir. 2007) </a:t>
            </a:r>
          </a:p>
          <a:p>
            <a:pPr>
              <a:spcBef>
                <a:spcPct val="0"/>
              </a:spcBef>
              <a:spcAft>
                <a:spcPct val="20000"/>
              </a:spcAft>
            </a:pPr>
            <a:endParaRPr lang="en-US" dirty="0" smtClean="0"/>
          </a:p>
          <a:p>
            <a:pPr>
              <a:spcBef>
                <a:spcPct val="0"/>
              </a:spcBef>
              <a:spcAft>
                <a:spcPct val="20000"/>
              </a:spcAft>
            </a:pPr>
            <a:r>
              <a:rPr lang="en-US" dirty="0" smtClean="0">
                <a:solidFill>
                  <a:schemeClr val="tx2"/>
                </a:solidFill>
              </a:rPr>
              <a:t>Puts </a:t>
            </a:r>
            <a:r>
              <a:rPr lang="en-US" i="1" dirty="0" smtClean="0">
                <a:solidFill>
                  <a:srgbClr val="FF0000"/>
                </a:solidFill>
              </a:rPr>
              <a:t>substantial pressure</a:t>
            </a:r>
            <a:r>
              <a:rPr lang="en-US" dirty="0" smtClean="0"/>
              <a:t> </a:t>
            </a:r>
            <a:r>
              <a:rPr lang="en-US" dirty="0" smtClean="0">
                <a:solidFill>
                  <a:schemeClr val="tx2"/>
                </a:solidFill>
              </a:rPr>
              <a:t>on the religious group to modify its behavior.</a:t>
            </a:r>
            <a:r>
              <a:rPr lang="en-US" i="1" dirty="0">
                <a:solidFill>
                  <a:schemeClr val="tx2"/>
                </a:solidFill>
              </a:rPr>
              <a:t> </a:t>
            </a:r>
            <a:r>
              <a:rPr lang="en-US" i="1" dirty="0" smtClean="0">
                <a:solidFill>
                  <a:schemeClr val="tx2"/>
                </a:solidFill>
              </a:rPr>
              <a:t>Bethel World Outreach Ministries v. Montgomery </a:t>
            </a:r>
            <a:r>
              <a:rPr lang="en-US" i="1" dirty="0" err="1" smtClean="0">
                <a:solidFill>
                  <a:schemeClr val="tx2"/>
                </a:solidFill>
              </a:rPr>
              <a:t>Cnty</a:t>
            </a:r>
            <a:r>
              <a:rPr lang="en-US" i="1" dirty="0" smtClean="0">
                <a:solidFill>
                  <a:schemeClr val="tx2"/>
                </a:solidFill>
              </a:rPr>
              <a:t>. Council</a:t>
            </a:r>
            <a:r>
              <a:rPr lang="en-US" dirty="0" smtClean="0">
                <a:solidFill>
                  <a:schemeClr val="tx2"/>
                </a:solidFill>
              </a:rPr>
              <a:t> (4th Cir. 20013)</a:t>
            </a:r>
          </a:p>
          <a:p>
            <a:pPr marL="0" indent="0">
              <a:spcBef>
                <a:spcPct val="0"/>
              </a:spcBef>
              <a:spcAft>
                <a:spcPct val="20000"/>
              </a:spcAft>
              <a:buNone/>
            </a:pPr>
            <a:endParaRPr lang="en-US" dirty="0" smtClean="0"/>
          </a:p>
          <a:p>
            <a:pPr>
              <a:spcBef>
                <a:spcPct val="0"/>
              </a:spcBef>
              <a:spcAft>
                <a:spcPct val="20000"/>
              </a:spcAft>
            </a:pPr>
            <a:r>
              <a:rPr lang="en-US" dirty="0" smtClean="0">
                <a:solidFill>
                  <a:schemeClr val="tx2"/>
                </a:solidFill>
              </a:rPr>
              <a:t>Is </a:t>
            </a:r>
            <a:r>
              <a:rPr lang="en-US" i="1" dirty="0" smtClean="0">
                <a:solidFill>
                  <a:srgbClr val="FF0000"/>
                </a:solidFill>
              </a:rPr>
              <a:t>oppressive</a:t>
            </a:r>
            <a:r>
              <a:rPr lang="en-US" dirty="0" smtClean="0"/>
              <a:t> </a:t>
            </a:r>
            <a:r>
              <a:rPr lang="en-US" dirty="0" smtClean="0">
                <a:solidFill>
                  <a:schemeClr val="tx2"/>
                </a:solidFill>
              </a:rPr>
              <a:t>to a </a:t>
            </a:r>
            <a:r>
              <a:rPr lang="en-US" i="1" dirty="0" smtClean="0">
                <a:solidFill>
                  <a:srgbClr val="FF0000"/>
                </a:solidFill>
              </a:rPr>
              <a:t>significantly great</a:t>
            </a:r>
            <a:r>
              <a:rPr lang="en-US" dirty="0" smtClean="0"/>
              <a:t> </a:t>
            </a:r>
            <a:r>
              <a:rPr lang="en-US" dirty="0" smtClean="0">
                <a:solidFill>
                  <a:schemeClr val="tx2"/>
                </a:solidFill>
              </a:rPr>
              <a:t>extent. </a:t>
            </a:r>
            <a:r>
              <a:rPr lang="en-US" i="1" dirty="0" smtClean="0">
                <a:solidFill>
                  <a:schemeClr val="tx2"/>
                </a:solidFill>
              </a:rPr>
              <a:t>San </a:t>
            </a:r>
            <a:r>
              <a:rPr lang="en-US" i="1" dirty="0">
                <a:solidFill>
                  <a:schemeClr val="tx2"/>
                </a:solidFill>
              </a:rPr>
              <a:t>Jose Christian Coll. v. City of Morgan </a:t>
            </a:r>
            <a:r>
              <a:rPr lang="en-US" i="1" dirty="0" smtClean="0">
                <a:solidFill>
                  <a:schemeClr val="tx2"/>
                </a:solidFill>
              </a:rPr>
              <a:t>Hill</a:t>
            </a:r>
            <a:r>
              <a:rPr lang="en-US" dirty="0" smtClean="0">
                <a:solidFill>
                  <a:schemeClr val="tx2"/>
                </a:solidFill>
              </a:rPr>
              <a:t> (</a:t>
            </a:r>
            <a:r>
              <a:rPr lang="en-US" dirty="0">
                <a:solidFill>
                  <a:schemeClr val="tx2"/>
                </a:solidFill>
              </a:rPr>
              <a:t>9th Cir.2004).</a:t>
            </a:r>
          </a:p>
          <a:p>
            <a:pPr marL="0" indent="0">
              <a:spcBef>
                <a:spcPct val="0"/>
              </a:spcBef>
              <a:spcAft>
                <a:spcPct val="20000"/>
              </a:spcAft>
              <a:buNone/>
            </a:pPr>
            <a:endParaRPr lang="en-US" dirty="0"/>
          </a:p>
          <a:p>
            <a:pPr>
              <a:spcBef>
                <a:spcPct val="0"/>
              </a:spcBef>
              <a:spcAft>
                <a:spcPct val="20000"/>
              </a:spcAft>
            </a:pPr>
            <a:r>
              <a:rPr lang="en-US" dirty="0" smtClean="0">
                <a:solidFill>
                  <a:schemeClr val="tx2"/>
                </a:solidFill>
              </a:rPr>
              <a:t>Places </a:t>
            </a:r>
            <a:r>
              <a:rPr lang="en-US" i="1" dirty="0" smtClean="0">
                <a:solidFill>
                  <a:srgbClr val="FF0000"/>
                </a:solidFill>
              </a:rPr>
              <a:t>substantial pressure</a:t>
            </a:r>
            <a:r>
              <a:rPr lang="en-US" dirty="0" smtClean="0"/>
              <a:t> </a:t>
            </a:r>
            <a:r>
              <a:rPr lang="en-US" dirty="0" smtClean="0">
                <a:solidFill>
                  <a:schemeClr val="tx2"/>
                </a:solidFill>
              </a:rPr>
              <a:t>on a religious group to cause it to </a:t>
            </a:r>
            <a:r>
              <a:rPr lang="en-US" i="1" dirty="0" smtClean="0">
                <a:solidFill>
                  <a:srgbClr val="FF0000"/>
                </a:solidFill>
              </a:rPr>
              <a:t>violate</a:t>
            </a:r>
            <a:r>
              <a:rPr lang="en-US" dirty="0" smtClean="0"/>
              <a:t> </a:t>
            </a:r>
            <a:r>
              <a:rPr lang="en-US" dirty="0" smtClean="0">
                <a:solidFill>
                  <a:schemeClr val="tx2"/>
                </a:solidFill>
              </a:rPr>
              <a:t>its </a:t>
            </a:r>
            <a:r>
              <a:rPr lang="en-US" i="1" dirty="0" smtClean="0">
                <a:solidFill>
                  <a:srgbClr val="FF0000"/>
                </a:solidFill>
              </a:rPr>
              <a:t>religious beliefs</a:t>
            </a:r>
            <a:r>
              <a:rPr lang="en-US" dirty="0" smtClean="0"/>
              <a:t> </a:t>
            </a:r>
            <a:r>
              <a:rPr lang="en-US" dirty="0" smtClean="0">
                <a:solidFill>
                  <a:schemeClr val="tx2"/>
                </a:solidFill>
              </a:rPr>
              <a:t>or effectively </a:t>
            </a:r>
            <a:r>
              <a:rPr lang="en-US" i="1" dirty="0" smtClean="0">
                <a:solidFill>
                  <a:srgbClr val="FF0000"/>
                </a:solidFill>
              </a:rPr>
              <a:t>bar it from using its property for religious exercise</a:t>
            </a:r>
            <a:r>
              <a:rPr lang="en-US" dirty="0" smtClean="0"/>
              <a:t>. </a:t>
            </a:r>
            <a:r>
              <a:rPr lang="en-US" i="1" dirty="0">
                <a:solidFill>
                  <a:schemeClr val="tx2"/>
                </a:solidFill>
              </a:rPr>
              <a:t>Living Water Church of God v. Charter Twp. of </a:t>
            </a:r>
            <a:r>
              <a:rPr lang="en-US" i="1" dirty="0" smtClean="0">
                <a:solidFill>
                  <a:schemeClr val="tx2"/>
                </a:solidFill>
              </a:rPr>
              <a:t>Meridian</a:t>
            </a:r>
            <a:r>
              <a:rPr lang="en-US" dirty="0">
                <a:solidFill>
                  <a:schemeClr val="tx2"/>
                </a:solidFill>
              </a:rPr>
              <a:t> </a:t>
            </a:r>
            <a:r>
              <a:rPr lang="en-US" dirty="0" smtClean="0">
                <a:solidFill>
                  <a:schemeClr val="tx2"/>
                </a:solidFill>
              </a:rPr>
              <a:t>(6th </a:t>
            </a:r>
            <a:r>
              <a:rPr lang="en-US" dirty="0">
                <a:solidFill>
                  <a:schemeClr val="tx2"/>
                </a:solidFill>
              </a:rPr>
              <a:t>Cir.2007).</a:t>
            </a:r>
            <a:endParaRPr lang="en-US" dirty="0" smtClean="0">
              <a:solidFill>
                <a:schemeClr val="tx2"/>
              </a:solidFill>
            </a:endParaRPr>
          </a:p>
          <a:p>
            <a:pPr>
              <a:spcBef>
                <a:spcPct val="0"/>
              </a:spcBef>
              <a:spcAft>
                <a:spcPct val="20000"/>
              </a:spcAft>
            </a:pPr>
            <a:endParaRPr lang="en-US" dirty="0"/>
          </a:p>
          <a:p>
            <a:pPr>
              <a:spcBef>
                <a:spcPct val="0"/>
              </a:spcBef>
              <a:spcAft>
                <a:spcPct val="20000"/>
              </a:spcAft>
            </a:pPr>
            <a:endParaRPr lang="en-US" dirty="0" smtClean="0"/>
          </a:p>
          <a:p>
            <a:pPr>
              <a:spcBef>
                <a:spcPct val="0"/>
              </a:spcBef>
              <a:spcAft>
                <a:spcPct val="20000"/>
              </a:spcAft>
            </a:pPr>
            <a:endParaRPr lang="en-US" dirty="0"/>
          </a:p>
          <a:p>
            <a:pPr>
              <a:spcBef>
                <a:spcPct val="0"/>
              </a:spcBef>
              <a:spcAft>
                <a:spcPct val="20000"/>
              </a:spcAft>
              <a:buNone/>
            </a:pPr>
            <a:endParaRPr lang="en-US" sz="1200" dirty="0"/>
          </a:p>
          <a:p>
            <a:endParaRPr lang="en-US" dirty="0"/>
          </a:p>
        </p:txBody>
      </p:sp>
    </p:spTree>
    <p:extLst>
      <p:ext uri="{BB962C8B-B14F-4D97-AF65-F5344CB8AC3E}">
        <p14:creationId xmlns:p14="http://schemas.microsoft.com/office/powerpoint/2010/main" val="311171526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Substantial Burden Trend?</a:t>
            </a:r>
            <a:endParaRPr lang="en-US" dirty="0"/>
          </a:p>
        </p:txBody>
      </p:sp>
      <p:sp>
        <p:nvSpPr>
          <p:cNvPr id="3" name="Content Placeholder 2"/>
          <p:cNvSpPr>
            <a:spLocks noGrp="1"/>
          </p:cNvSpPr>
          <p:nvPr>
            <p:ph sz="quarter" idx="1"/>
          </p:nvPr>
        </p:nvSpPr>
        <p:spPr/>
        <p:txBody>
          <a:bodyPr>
            <a:normAutofit fontScale="92500" lnSpcReduction="10000"/>
          </a:bodyPr>
          <a:lstStyle/>
          <a:p>
            <a:pPr marL="0" lvl="1" indent="0">
              <a:buSzPct val="85000"/>
              <a:buNone/>
            </a:pPr>
            <a:r>
              <a:rPr lang="en-US" sz="2400" dirty="0" smtClean="0"/>
              <a:t>“For </a:t>
            </a:r>
            <a:r>
              <a:rPr lang="en-US" sz="2400" dirty="0"/>
              <a:t>many years, the Seventh Circuit described a substantial burden under RLUIPA as one that necessarily bears direct, primary, and fundamental responsibility for rendering religious exercise effectively impracticable… However, </a:t>
            </a:r>
            <a:r>
              <a:rPr lang="en-US" sz="2400" dirty="0" smtClean="0"/>
              <a:t>in </a:t>
            </a:r>
            <a:r>
              <a:rPr lang="en-US" sz="2400" i="1" dirty="0" err="1" smtClean="0"/>
              <a:t>Schlemm</a:t>
            </a:r>
            <a:r>
              <a:rPr lang="en-US" sz="2400" i="1" dirty="0" smtClean="0"/>
              <a:t> </a:t>
            </a:r>
            <a:r>
              <a:rPr lang="en-US" sz="2400" i="1" dirty="0"/>
              <a:t>v. Wall</a:t>
            </a:r>
            <a:r>
              <a:rPr lang="en-US" sz="2400" dirty="0"/>
              <a:t> … the Seventh Circuit recently revisited that standard, noting that two later decisions of the Supreme Court articulate a standard much easier to satisfy… The court explained that the relevant inquiry is whether a particular restriction seriously violated the plaintiff’s religious beliefs, including any exercise of religion, whether or not compelled by, or central to, a system of religious belief (internal quotes and citations omitted</a:t>
            </a:r>
            <a:r>
              <a:rPr lang="en-US" sz="2400" dirty="0" smtClean="0"/>
              <a:t>).”</a:t>
            </a:r>
          </a:p>
          <a:p>
            <a:pPr marL="0" lvl="1" indent="0">
              <a:buSzPct val="85000"/>
              <a:buNone/>
            </a:pPr>
            <a:endParaRPr lang="en-US" sz="2400" dirty="0"/>
          </a:p>
          <a:p>
            <a:pPr marL="0" lvl="1" indent="0">
              <a:buSzPct val="85000"/>
              <a:buNone/>
            </a:pPr>
            <a:r>
              <a:rPr lang="en-US" sz="2400" dirty="0" smtClean="0"/>
              <a:t> </a:t>
            </a:r>
            <a:r>
              <a:rPr lang="en-US" sz="2400" i="1" dirty="0"/>
              <a:t>Affordable Recovery Housing v. City of Blue Island </a:t>
            </a:r>
            <a:r>
              <a:rPr lang="en-US" sz="2400" dirty="0"/>
              <a:t>(N.D. Ill 2016)</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2601896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715962"/>
          </a:xfrm>
        </p:spPr>
        <p:txBody>
          <a:bodyPr/>
          <a:lstStyle/>
          <a:p>
            <a:pPr algn="ctr"/>
            <a:r>
              <a:rPr lang="en-US" b="1" dirty="0" smtClean="0"/>
              <a:t>What Else is a Substantial Burden?</a:t>
            </a:r>
            <a:endParaRPr lang="en-US" b="1" dirty="0"/>
          </a:p>
        </p:txBody>
      </p:sp>
      <p:sp>
        <p:nvSpPr>
          <p:cNvPr id="3" name="Content Placeholder 2"/>
          <p:cNvSpPr>
            <a:spLocks noGrp="1"/>
          </p:cNvSpPr>
          <p:nvPr>
            <p:ph sz="quarter" idx="1"/>
          </p:nvPr>
        </p:nvSpPr>
        <p:spPr>
          <a:xfrm>
            <a:off x="609600" y="1371600"/>
            <a:ext cx="7467600" cy="4724400"/>
          </a:xfrm>
        </p:spPr>
        <p:txBody>
          <a:bodyPr>
            <a:normAutofit fontScale="92500" lnSpcReduction="20000"/>
          </a:bodyPr>
          <a:lstStyle/>
          <a:p>
            <a:pPr>
              <a:lnSpc>
                <a:spcPct val="90000"/>
              </a:lnSpc>
            </a:pPr>
            <a:r>
              <a:rPr lang="en-US" dirty="0" smtClean="0">
                <a:solidFill>
                  <a:schemeClr val="tx2"/>
                </a:solidFill>
              </a:rPr>
              <a:t>Imposing </a:t>
            </a:r>
            <a:r>
              <a:rPr lang="en-US" i="1" dirty="0">
                <a:solidFill>
                  <a:srgbClr val="FF0000"/>
                </a:solidFill>
              </a:rPr>
              <a:t>unjustified delay, uncertainty and expense</a:t>
            </a:r>
            <a:r>
              <a:rPr lang="en-US" dirty="0"/>
              <a:t> </a:t>
            </a:r>
            <a:r>
              <a:rPr lang="en-US" dirty="0">
                <a:solidFill>
                  <a:schemeClr val="tx2"/>
                </a:solidFill>
              </a:rPr>
              <a:t>on a </a:t>
            </a:r>
            <a:r>
              <a:rPr lang="en-US" dirty="0" smtClean="0">
                <a:solidFill>
                  <a:schemeClr val="tx2"/>
                </a:solidFill>
              </a:rPr>
              <a:t>religious group </a:t>
            </a:r>
            <a:r>
              <a:rPr lang="en-US" dirty="0">
                <a:solidFill>
                  <a:schemeClr val="tx2"/>
                </a:solidFill>
              </a:rPr>
              <a:t>can be a substantial </a:t>
            </a:r>
            <a:r>
              <a:rPr lang="en-US" dirty="0" smtClean="0">
                <a:solidFill>
                  <a:schemeClr val="tx2"/>
                </a:solidFill>
              </a:rPr>
              <a:t>burden. </a:t>
            </a:r>
            <a:r>
              <a:rPr lang="en-US" i="1" dirty="0" err="1" smtClean="0">
                <a:solidFill>
                  <a:schemeClr val="tx2"/>
                </a:solidFill>
              </a:rPr>
              <a:t>Sts</a:t>
            </a:r>
            <a:r>
              <a:rPr lang="en-US" i="1" dirty="0">
                <a:solidFill>
                  <a:schemeClr val="tx2"/>
                </a:solidFill>
              </a:rPr>
              <a:t>. Constantine &amp; Helen v. New Berlin</a:t>
            </a:r>
            <a:r>
              <a:rPr lang="en-US" dirty="0">
                <a:solidFill>
                  <a:schemeClr val="tx2"/>
                </a:solidFill>
              </a:rPr>
              <a:t> (7th Cir. 2005</a:t>
            </a:r>
            <a:r>
              <a:rPr lang="en-US" dirty="0" smtClean="0">
                <a:solidFill>
                  <a:schemeClr val="tx2"/>
                </a:solidFill>
              </a:rPr>
              <a:t>)</a:t>
            </a:r>
          </a:p>
          <a:p>
            <a:pPr marL="0" indent="0">
              <a:lnSpc>
                <a:spcPct val="90000"/>
              </a:lnSpc>
              <a:buNone/>
            </a:pPr>
            <a:endParaRPr lang="en-US" dirty="0" smtClean="0"/>
          </a:p>
          <a:p>
            <a:pPr>
              <a:lnSpc>
                <a:spcPct val="90000"/>
              </a:lnSpc>
            </a:pPr>
            <a:r>
              <a:rPr lang="en-US" dirty="0" smtClean="0">
                <a:solidFill>
                  <a:schemeClr val="tx2"/>
                </a:solidFill>
              </a:rPr>
              <a:t>If </a:t>
            </a:r>
            <a:r>
              <a:rPr lang="en-US" dirty="0">
                <a:solidFill>
                  <a:schemeClr val="tx2"/>
                </a:solidFill>
              </a:rPr>
              <a:t>the denial leaves the institution with </a:t>
            </a:r>
            <a:r>
              <a:rPr lang="en-US" i="1" dirty="0">
                <a:solidFill>
                  <a:srgbClr val="FF0000"/>
                </a:solidFill>
              </a:rPr>
              <a:t>no real alternatives</a:t>
            </a:r>
            <a:r>
              <a:rPr lang="en-US" i="1" dirty="0"/>
              <a:t> </a:t>
            </a:r>
            <a:r>
              <a:rPr lang="en-US" i="1" dirty="0">
                <a:solidFill>
                  <a:schemeClr val="tx2"/>
                </a:solidFill>
              </a:rPr>
              <a:t>…</a:t>
            </a:r>
            <a:r>
              <a:rPr lang="en-US" dirty="0">
                <a:solidFill>
                  <a:schemeClr val="tx2"/>
                </a:solidFill>
              </a:rPr>
              <a:t> OR, where alternatives would </a:t>
            </a:r>
            <a:r>
              <a:rPr lang="en-US" dirty="0"/>
              <a:t>impose </a:t>
            </a:r>
            <a:r>
              <a:rPr lang="en-US" i="1" dirty="0">
                <a:solidFill>
                  <a:srgbClr val="FF0000"/>
                </a:solidFill>
              </a:rPr>
              <a:t>substantial delay, uncertainty and expense</a:t>
            </a:r>
            <a:r>
              <a:rPr lang="en-US" dirty="0">
                <a:solidFill>
                  <a:schemeClr val="tx2"/>
                </a:solidFill>
              </a:rPr>
              <a:t>, then the denial is more likely to be a substantial burden</a:t>
            </a:r>
            <a:r>
              <a:rPr lang="en-US" dirty="0" smtClean="0">
                <a:solidFill>
                  <a:schemeClr val="tx2"/>
                </a:solidFill>
              </a:rPr>
              <a:t>. </a:t>
            </a:r>
            <a:r>
              <a:rPr lang="en-US" i="1" dirty="0">
                <a:solidFill>
                  <a:schemeClr val="tx2"/>
                </a:solidFill>
              </a:rPr>
              <a:t>Westchester Day School v. Mamaroneck </a:t>
            </a:r>
            <a:r>
              <a:rPr lang="en-US" dirty="0">
                <a:solidFill>
                  <a:schemeClr val="tx2"/>
                </a:solidFill>
              </a:rPr>
              <a:t>(2d Cir. 2007)</a:t>
            </a:r>
          </a:p>
          <a:p>
            <a:pPr marL="0" indent="0">
              <a:lnSpc>
                <a:spcPct val="90000"/>
              </a:lnSpc>
              <a:buNone/>
            </a:pPr>
            <a:endParaRPr lang="en-US" dirty="0"/>
          </a:p>
          <a:p>
            <a:pPr>
              <a:lnSpc>
                <a:spcPct val="90000"/>
              </a:lnSpc>
            </a:pPr>
            <a:r>
              <a:rPr lang="en-US" dirty="0">
                <a:solidFill>
                  <a:schemeClr val="tx2"/>
                </a:solidFill>
              </a:rPr>
              <a:t>A substantial burden may occur with the application of </a:t>
            </a:r>
            <a:r>
              <a:rPr lang="en-US" i="1" dirty="0">
                <a:solidFill>
                  <a:srgbClr val="FF0000"/>
                </a:solidFill>
              </a:rPr>
              <a:t>neutral and generally applicable</a:t>
            </a:r>
            <a:r>
              <a:rPr lang="en-US" dirty="0"/>
              <a:t> </a:t>
            </a:r>
            <a:r>
              <a:rPr lang="en-US" dirty="0">
                <a:solidFill>
                  <a:schemeClr val="tx2"/>
                </a:solidFill>
              </a:rPr>
              <a:t>regulations. </a:t>
            </a:r>
            <a:r>
              <a:rPr lang="en-US" i="1" dirty="0">
                <a:solidFill>
                  <a:schemeClr val="tx2"/>
                </a:solidFill>
              </a:rPr>
              <a:t>Chabad </a:t>
            </a:r>
            <a:r>
              <a:rPr lang="en-US" i="1" dirty="0" err="1">
                <a:solidFill>
                  <a:schemeClr val="tx2"/>
                </a:solidFill>
              </a:rPr>
              <a:t>Lubavitch</a:t>
            </a:r>
            <a:r>
              <a:rPr lang="en-US" i="1" dirty="0">
                <a:solidFill>
                  <a:schemeClr val="tx2"/>
                </a:solidFill>
              </a:rPr>
              <a:t> v. Borough of Litchfield </a:t>
            </a:r>
            <a:r>
              <a:rPr lang="en-US" dirty="0">
                <a:solidFill>
                  <a:schemeClr val="tx2"/>
                </a:solidFill>
              </a:rPr>
              <a:t>(2d Cir. 2014) </a:t>
            </a:r>
          </a:p>
          <a:p>
            <a:pPr marL="0" indent="0">
              <a:lnSpc>
                <a:spcPct val="90000"/>
              </a:lnSpc>
              <a:buNone/>
            </a:pPr>
            <a:endParaRPr lang="en-US" dirty="0"/>
          </a:p>
          <a:p>
            <a:pPr marL="0" indent="0">
              <a:lnSpc>
                <a:spcPct val="90000"/>
              </a:lnSpc>
              <a:buNone/>
            </a:pPr>
            <a:endParaRPr lang="en-US" dirty="0" smtClean="0"/>
          </a:p>
        </p:txBody>
      </p:sp>
    </p:spTree>
    <p:extLst>
      <p:ext uri="{BB962C8B-B14F-4D97-AF65-F5344CB8AC3E}">
        <p14:creationId xmlns:p14="http://schemas.microsoft.com/office/powerpoint/2010/main" val="234348981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smtClean="0"/>
              <a:t>What is a Substantial Burden?</a:t>
            </a:r>
            <a:endParaRPr lang="en-US" b="1" dirty="0"/>
          </a:p>
        </p:txBody>
      </p:sp>
      <p:sp>
        <p:nvSpPr>
          <p:cNvPr id="3" name="Content Placeholder 2"/>
          <p:cNvSpPr>
            <a:spLocks noGrp="1"/>
          </p:cNvSpPr>
          <p:nvPr>
            <p:ph sz="quarter" idx="1"/>
          </p:nvPr>
        </p:nvSpPr>
        <p:spPr>
          <a:xfrm>
            <a:off x="685800" y="1371600"/>
            <a:ext cx="7467600" cy="4873752"/>
          </a:xfrm>
        </p:spPr>
        <p:txBody>
          <a:bodyPr>
            <a:normAutofit lnSpcReduction="10000"/>
          </a:bodyPr>
          <a:lstStyle/>
          <a:p>
            <a:pPr>
              <a:spcBef>
                <a:spcPct val="0"/>
              </a:spcBef>
              <a:spcAft>
                <a:spcPct val="25000"/>
              </a:spcAft>
            </a:pPr>
            <a:r>
              <a:rPr lang="en-US" dirty="0" smtClean="0">
                <a:solidFill>
                  <a:schemeClr val="tx2"/>
                </a:solidFill>
              </a:rPr>
              <a:t>Even </a:t>
            </a:r>
            <a:r>
              <a:rPr lang="en-US" dirty="0">
                <a:solidFill>
                  <a:schemeClr val="tx2"/>
                </a:solidFill>
              </a:rPr>
              <a:t>where a denial is definitive, it may </a:t>
            </a:r>
            <a:r>
              <a:rPr lang="en-US" i="1" dirty="0">
                <a:solidFill>
                  <a:srgbClr val="FF0000"/>
                </a:solidFill>
              </a:rPr>
              <a:t>not</a:t>
            </a:r>
            <a:r>
              <a:rPr lang="en-US" dirty="0"/>
              <a:t> </a:t>
            </a:r>
            <a:r>
              <a:rPr lang="en-US" dirty="0">
                <a:solidFill>
                  <a:schemeClr val="tx2"/>
                </a:solidFill>
              </a:rPr>
              <a:t>be a substantial burden if the denial will have </a:t>
            </a:r>
            <a:r>
              <a:rPr lang="en-US" i="1" dirty="0">
                <a:solidFill>
                  <a:srgbClr val="FF0000"/>
                </a:solidFill>
              </a:rPr>
              <a:t>only a minimal impact</a:t>
            </a:r>
            <a:r>
              <a:rPr lang="en-US" dirty="0"/>
              <a:t> </a:t>
            </a:r>
            <a:r>
              <a:rPr lang="en-US" dirty="0">
                <a:solidFill>
                  <a:schemeClr val="tx2"/>
                </a:solidFill>
              </a:rPr>
              <a:t>on the institution’s religious </a:t>
            </a:r>
            <a:r>
              <a:rPr lang="en-US" dirty="0" smtClean="0">
                <a:solidFill>
                  <a:schemeClr val="tx2"/>
                </a:solidFill>
              </a:rPr>
              <a:t>exercise.</a:t>
            </a:r>
          </a:p>
          <a:p>
            <a:pPr>
              <a:spcBef>
                <a:spcPct val="0"/>
              </a:spcBef>
              <a:spcAft>
                <a:spcPct val="25000"/>
              </a:spcAft>
            </a:pPr>
            <a:endParaRPr lang="en-US" i="1" dirty="0">
              <a:solidFill>
                <a:srgbClr val="FF0000"/>
              </a:solidFill>
            </a:endParaRPr>
          </a:p>
          <a:p>
            <a:pPr>
              <a:spcBef>
                <a:spcPct val="0"/>
              </a:spcBef>
              <a:spcAft>
                <a:spcPct val="25000"/>
              </a:spcAft>
            </a:pPr>
            <a:r>
              <a:rPr lang="en-US" i="1" dirty="0" smtClean="0">
                <a:solidFill>
                  <a:srgbClr val="FF0000"/>
                </a:solidFill>
              </a:rPr>
              <a:t>Denial</a:t>
            </a:r>
            <a:r>
              <a:rPr lang="en-US" dirty="0" smtClean="0"/>
              <a:t> </a:t>
            </a:r>
            <a:r>
              <a:rPr lang="en-US" dirty="0">
                <a:solidFill>
                  <a:schemeClr val="tx2"/>
                </a:solidFill>
              </a:rPr>
              <a:t>of an approval is </a:t>
            </a:r>
            <a:r>
              <a:rPr lang="en-US" i="1" dirty="0">
                <a:solidFill>
                  <a:srgbClr val="FF0000"/>
                </a:solidFill>
              </a:rPr>
              <a:t>not</a:t>
            </a:r>
            <a:r>
              <a:rPr lang="en-US" dirty="0"/>
              <a:t> </a:t>
            </a:r>
            <a:r>
              <a:rPr lang="en-US" dirty="0">
                <a:solidFill>
                  <a:schemeClr val="tx2"/>
                </a:solidFill>
              </a:rPr>
              <a:t>a substantial burden where: (a) no “reasonable” expectation of approval and (b) other sites are available. </a:t>
            </a:r>
            <a:r>
              <a:rPr lang="en-US" i="1" dirty="0">
                <a:solidFill>
                  <a:schemeClr val="tx2"/>
                </a:solidFill>
              </a:rPr>
              <a:t>Vision Church v. Long Grove </a:t>
            </a:r>
            <a:r>
              <a:rPr lang="en-US" dirty="0">
                <a:solidFill>
                  <a:schemeClr val="tx2"/>
                </a:solidFill>
              </a:rPr>
              <a:t>(7th Cir. 2006) &amp; </a:t>
            </a:r>
            <a:r>
              <a:rPr lang="en-US" i="1" dirty="0">
                <a:solidFill>
                  <a:schemeClr val="tx2"/>
                </a:solidFill>
              </a:rPr>
              <a:t>Petra Presbyterian v. Northbrook</a:t>
            </a:r>
            <a:r>
              <a:rPr lang="en-US" dirty="0">
                <a:solidFill>
                  <a:schemeClr val="tx2"/>
                </a:solidFill>
              </a:rPr>
              <a:t> (7th Cir. 2007</a:t>
            </a:r>
            <a:r>
              <a:rPr lang="en-US" dirty="0" smtClean="0">
                <a:solidFill>
                  <a:schemeClr val="tx2"/>
                </a:solidFill>
              </a:rPr>
              <a:t>)</a:t>
            </a:r>
            <a:endParaRPr lang="en-US" dirty="0">
              <a:solidFill>
                <a:schemeClr val="tx2"/>
              </a:solidFill>
            </a:endParaRPr>
          </a:p>
          <a:p>
            <a:pPr marL="0" indent="0">
              <a:spcBef>
                <a:spcPct val="0"/>
              </a:spcBef>
              <a:spcAft>
                <a:spcPct val="25000"/>
              </a:spcAft>
              <a:buNone/>
            </a:pPr>
            <a:endParaRPr lang="en-US" dirty="0" smtClean="0"/>
          </a:p>
        </p:txBody>
      </p:sp>
    </p:spTree>
    <p:extLst>
      <p:ext uri="{BB962C8B-B14F-4D97-AF65-F5344CB8AC3E}">
        <p14:creationId xmlns:p14="http://schemas.microsoft.com/office/powerpoint/2010/main" val="272469082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15962"/>
          </a:xfrm>
        </p:spPr>
        <p:txBody>
          <a:bodyPr>
            <a:normAutofit/>
          </a:bodyPr>
          <a:lstStyle/>
          <a:p>
            <a:pPr algn="ctr"/>
            <a:r>
              <a:rPr lang="en-US" b="1" dirty="0" smtClean="0"/>
              <a:t>Substantial Burden Factors</a:t>
            </a:r>
            <a:endParaRPr lang="en-US" b="1" dirty="0"/>
          </a:p>
        </p:txBody>
      </p:sp>
      <p:sp>
        <p:nvSpPr>
          <p:cNvPr id="4" name="Content Placeholder 5"/>
          <p:cNvSpPr>
            <a:spLocks noGrp="1"/>
          </p:cNvSpPr>
          <p:nvPr>
            <p:ph sz="quarter" idx="1"/>
          </p:nvPr>
        </p:nvSpPr>
        <p:spPr>
          <a:xfrm>
            <a:off x="609600" y="1371600"/>
            <a:ext cx="3886200" cy="4648200"/>
          </a:xfrm>
        </p:spPr>
        <p:txBody>
          <a:bodyPr>
            <a:normAutofit fontScale="92500" lnSpcReduction="20000"/>
          </a:bodyPr>
          <a:lstStyle/>
          <a:p>
            <a:pPr algn="ctr">
              <a:lnSpc>
                <a:spcPct val="90000"/>
              </a:lnSpc>
              <a:buNone/>
            </a:pPr>
            <a:endParaRPr lang="en-US" u="sng" dirty="0" smtClean="0"/>
          </a:p>
          <a:p>
            <a:pPr algn="ctr">
              <a:lnSpc>
                <a:spcPct val="90000"/>
              </a:lnSpc>
              <a:buNone/>
            </a:pPr>
            <a:r>
              <a:rPr lang="en-US" u="sng" dirty="0" smtClean="0">
                <a:solidFill>
                  <a:schemeClr val="tx2"/>
                </a:solidFill>
              </a:rPr>
              <a:t>Very </a:t>
            </a:r>
            <a:r>
              <a:rPr lang="en-US" u="sng" dirty="0">
                <a:solidFill>
                  <a:schemeClr val="tx2"/>
                </a:solidFill>
              </a:rPr>
              <a:t>Likely Yes</a:t>
            </a:r>
          </a:p>
          <a:p>
            <a:pPr>
              <a:lnSpc>
                <a:spcPct val="90000"/>
              </a:lnSpc>
              <a:buNone/>
            </a:pPr>
            <a:endParaRPr lang="en-US" sz="1100" dirty="0">
              <a:solidFill>
                <a:schemeClr val="tx2"/>
              </a:solidFill>
            </a:endParaRPr>
          </a:p>
          <a:p>
            <a:pPr>
              <a:lnSpc>
                <a:spcPct val="90000"/>
              </a:lnSpc>
            </a:pPr>
            <a:r>
              <a:rPr lang="en-US" dirty="0">
                <a:solidFill>
                  <a:schemeClr val="tx2"/>
                </a:solidFill>
              </a:rPr>
              <a:t>Nowhere to locate in the jurisdiction.</a:t>
            </a:r>
          </a:p>
          <a:p>
            <a:pPr>
              <a:lnSpc>
                <a:spcPct val="90000"/>
              </a:lnSpc>
            </a:pPr>
            <a:r>
              <a:rPr lang="en-US" dirty="0">
                <a:solidFill>
                  <a:schemeClr val="tx2"/>
                </a:solidFill>
              </a:rPr>
              <a:t>Unable to use property for religious purposes.</a:t>
            </a:r>
          </a:p>
          <a:p>
            <a:pPr>
              <a:lnSpc>
                <a:spcPct val="90000"/>
              </a:lnSpc>
            </a:pPr>
            <a:r>
              <a:rPr lang="en-US" dirty="0">
                <a:solidFill>
                  <a:schemeClr val="tx2"/>
                </a:solidFill>
              </a:rPr>
              <a:t>Imposing excessive and unjustified delay,  uncertainty or expense</a:t>
            </a:r>
            <a:r>
              <a:rPr lang="en-US" dirty="0" smtClean="0">
                <a:solidFill>
                  <a:schemeClr val="tx2"/>
                </a:solidFill>
              </a:rPr>
              <a:t>.</a:t>
            </a:r>
          </a:p>
          <a:p>
            <a:pPr>
              <a:lnSpc>
                <a:spcPct val="90000"/>
              </a:lnSpc>
            </a:pPr>
            <a:r>
              <a:rPr lang="en-US" dirty="0" smtClean="0">
                <a:solidFill>
                  <a:schemeClr val="tx2"/>
                </a:solidFill>
              </a:rPr>
              <a:t>Religious animus expressed by City Officials or the public, which is not renounced by officials (keep a good record)</a:t>
            </a:r>
            <a:endParaRPr lang="en-US" dirty="0">
              <a:solidFill>
                <a:schemeClr val="tx2"/>
              </a:solidFill>
            </a:endParaRPr>
          </a:p>
        </p:txBody>
      </p:sp>
      <p:sp>
        <p:nvSpPr>
          <p:cNvPr id="5" name="Content Placeholder 6"/>
          <p:cNvSpPr txBox="1"/>
          <p:nvPr/>
        </p:nvSpPr>
        <p:spPr>
          <a:xfrm>
            <a:off x="4631505" y="1447800"/>
            <a:ext cx="3660648" cy="4495800"/>
          </a:xfrm>
          <a:prstGeom prst="rect">
            <a:avLst/>
          </a:prstGeom>
        </p:spPr>
        <p:txBody>
          <a:bodyPr>
            <a:normAutofit lnSpcReduction="10000"/>
          </a:bodyPr>
          <a:lstStyle>
            <a:lvl1pPr marL="274320" indent="-274320" algn="l" defTabSz="914400" rtl="0" eaLnBrk="1" latinLnBrk="0" hangingPunct="1">
              <a:spcBef>
                <a:spcPct val="20000"/>
              </a:spcBef>
              <a:buClr>
                <a:schemeClr val="accent1"/>
              </a:buClr>
              <a:buSzTx/>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Tx/>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Tx/>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Tx/>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Tx/>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ctr">
              <a:lnSpc>
                <a:spcPct val="90000"/>
              </a:lnSpc>
              <a:buFont typeface="Symbol" pitchFamily="18" charset="2"/>
              <a:buNone/>
              <a:defRPr/>
            </a:pPr>
            <a:endParaRPr lang="en-US" u="sng" dirty="0" smtClean="0"/>
          </a:p>
          <a:p>
            <a:pPr algn="ctr">
              <a:lnSpc>
                <a:spcPct val="90000"/>
              </a:lnSpc>
              <a:buFont typeface="Symbol" pitchFamily="18" charset="2"/>
              <a:buNone/>
              <a:defRPr/>
            </a:pPr>
            <a:r>
              <a:rPr lang="en-US" u="sng" dirty="0" smtClean="0"/>
              <a:t>Very Likely No</a:t>
            </a:r>
          </a:p>
          <a:p>
            <a:pPr algn="ctr">
              <a:lnSpc>
                <a:spcPct val="90000"/>
              </a:lnSpc>
              <a:buFont typeface="Symbol" pitchFamily="18" charset="2"/>
              <a:buNone/>
              <a:defRPr/>
            </a:pPr>
            <a:endParaRPr lang="en-US" sz="1400" b="1" u="sng" dirty="0" smtClean="0">
              <a:effectLst>
                <a:outerShdw blurRad="38100" dist="38100" dir="2700000" algn="tl">
                  <a:srgbClr val="C0C0C0"/>
                </a:outerShdw>
              </a:effectLst>
            </a:endParaRPr>
          </a:p>
          <a:p>
            <a:pPr>
              <a:lnSpc>
                <a:spcPct val="90000"/>
              </a:lnSpc>
              <a:buFont typeface="Courier New" pitchFamily="49" charset="0"/>
              <a:buChar char="o"/>
              <a:defRPr/>
            </a:pPr>
            <a:r>
              <a:rPr lang="en-US" dirty="0" smtClean="0"/>
              <a:t>Timely denial that leaves other sites available.</a:t>
            </a:r>
          </a:p>
          <a:p>
            <a:pPr>
              <a:lnSpc>
                <a:spcPct val="90000"/>
              </a:lnSpc>
              <a:buFont typeface="Courier New" pitchFamily="49" charset="0"/>
              <a:buChar char="o"/>
              <a:defRPr/>
            </a:pPr>
            <a:r>
              <a:rPr lang="en-US" dirty="0" smtClean="0"/>
              <a:t>Denial that has a minimal impact.</a:t>
            </a:r>
          </a:p>
          <a:p>
            <a:pPr>
              <a:lnSpc>
                <a:spcPct val="90000"/>
              </a:lnSpc>
              <a:buFont typeface="Courier New" pitchFamily="49" charset="0"/>
              <a:buChar char="o"/>
              <a:defRPr/>
            </a:pPr>
            <a:r>
              <a:rPr lang="en-US" dirty="0" smtClean="0"/>
              <a:t>Denial where no reasonable expectation of an approval.</a:t>
            </a:r>
          </a:p>
          <a:p>
            <a:pPr>
              <a:lnSpc>
                <a:spcPct val="90000"/>
              </a:lnSpc>
              <a:buFont typeface="Courier New" pitchFamily="49" charset="0"/>
              <a:buChar char="o"/>
              <a:defRPr/>
            </a:pPr>
            <a:r>
              <a:rPr lang="en-US" dirty="0" smtClean="0"/>
              <a:t>Personal preference, cost, inconvenience. </a:t>
            </a:r>
            <a:endParaRPr lang="en-US" dirty="0"/>
          </a:p>
        </p:txBody>
      </p:sp>
    </p:spTree>
    <p:extLst>
      <p:ext uri="{BB962C8B-B14F-4D97-AF65-F5344CB8AC3E}">
        <p14:creationId xmlns:p14="http://schemas.microsoft.com/office/powerpoint/2010/main" val="151344996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868362"/>
          </a:xfrm>
        </p:spPr>
        <p:txBody>
          <a:bodyPr/>
          <a:lstStyle/>
          <a:p>
            <a:pPr algn="ctr"/>
            <a:r>
              <a:rPr lang="en-US" b="1" dirty="0" smtClean="0"/>
              <a:t>Compelling Interests</a:t>
            </a:r>
            <a:endParaRPr lang="en-US" b="1" dirty="0"/>
          </a:p>
        </p:txBody>
      </p:sp>
      <p:sp>
        <p:nvSpPr>
          <p:cNvPr id="2" name="Content Placeholder 1"/>
          <p:cNvSpPr>
            <a:spLocks noGrp="1"/>
          </p:cNvSpPr>
          <p:nvPr>
            <p:ph sz="quarter" idx="1"/>
          </p:nvPr>
        </p:nvSpPr>
        <p:spPr>
          <a:xfrm>
            <a:off x="914400" y="1752600"/>
            <a:ext cx="7467600" cy="4873752"/>
          </a:xfrm>
        </p:spPr>
        <p:txBody>
          <a:bodyPr/>
          <a:lstStyle/>
          <a:p>
            <a:pPr>
              <a:buFont typeface="Arial" panose="020B0604020202020204" pitchFamily="34" charset="0"/>
              <a:buChar char="•"/>
            </a:pPr>
            <a:r>
              <a:rPr lang="en-US" dirty="0" smtClean="0">
                <a:solidFill>
                  <a:schemeClr val="tx2"/>
                </a:solidFill>
              </a:rPr>
              <a:t>Are interests of the highest order (public health and safety)</a:t>
            </a:r>
          </a:p>
          <a:p>
            <a:pPr marL="0" indent="0">
              <a:buNone/>
            </a:pPr>
            <a:endParaRPr lang="en-US" dirty="0" smtClean="0">
              <a:solidFill>
                <a:schemeClr val="tx2"/>
              </a:solidFill>
            </a:endParaRPr>
          </a:p>
          <a:p>
            <a:pPr>
              <a:buFont typeface="Arial" panose="020B0604020202020204" pitchFamily="34" charset="0"/>
              <a:buChar char="•"/>
            </a:pPr>
            <a:r>
              <a:rPr lang="en-US" dirty="0" smtClean="0">
                <a:solidFill>
                  <a:schemeClr val="tx2"/>
                </a:solidFill>
              </a:rPr>
              <a:t>MERE </a:t>
            </a:r>
            <a:r>
              <a:rPr lang="en-US" dirty="0">
                <a:solidFill>
                  <a:schemeClr val="tx2"/>
                </a:solidFill>
              </a:rPr>
              <a:t>SPECULATION, not compelling; need </a:t>
            </a:r>
            <a:r>
              <a:rPr lang="en-US" u="sng" dirty="0">
                <a:solidFill>
                  <a:schemeClr val="tx2"/>
                </a:solidFill>
              </a:rPr>
              <a:t>specific evidence</a:t>
            </a:r>
            <a:r>
              <a:rPr lang="en-US" dirty="0">
                <a:solidFill>
                  <a:schemeClr val="tx2"/>
                </a:solidFill>
              </a:rPr>
              <a:t> that religious use at issue jeopardizes the municipality’s stated </a:t>
            </a:r>
            <a:r>
              <a:rPr lang="en-US" dirty="0" smtClean="0">
                <a:solidFill>
                  <a:schemeClr val="tx2"/>
                </a:solidFill>
              </a:rPr>
              <a:t>interests</a:t>
            </a:r>
          </a:p>
          <a:p>
            <a:pPr>
              <a:buFont typeface="Courier New" pitchFamily="49" charset="0"/>
              <a:buChar char="o"/>
            </a:pPr>
            <a:endParaRPr lang="en-US" dirty="0" smtClean="0">
              <a:solidFill>
                <a:schemeClr val="tx2"/>
              </a:solidFill>
            </a:endParaRPr>
          </a:p>
          <a:p>
            <a:pPr>
              <a:buFont typeface="Arial" panose="020B0604020202020204" pitchFamily="34" charset="0"/>
              <a:buChar char="•"/>
            </a:pPr>
            <a:r>
              <a:rPr lang="en-US" dirty="0">
                <a:solidFill>
                  <a:schemeClr val="tx2"/>
                </a:solidFill>
              </a:rPr>
              <a:t> </a:t>
            </a:r>
            <a:r>
              <a:rPr lang="en-US" dirty="0" smtClean="0">
                <a:solidFill>
                  <a:schemeClr val="tx2"/>
                </a:solidFill>
              </a:rPr>
              <a:t>Need consultants’ reports, expert testimony, or evidence of harm having already occurred or certain to occur </a:t>
            </a:r>
            <a:endParaRPr lang="en-US" dirty="0">
              <a:solidFill>
                <a:schemeClr val="tx2"/>
              </a:solidFill>
            </a:endParaRPr>
          </a:p>
          <a:p>
            <a:pPr marL="0" indent="0">
              <a:buNone/>
            </a:pPr>
            <a:endParaRPr lang="en-US" dirty="0" smtClean="0"/>
          </a:p>
        </p:txBody>
      </p:sp>
    </p:spTree>
    <p:extLst>
      <p:ext uri="{BB962C8B-B14F-4D97-AF65-F5344CB8AC3E}">
        <p14:creationId xmlns:p14="http://schemas.microsoft.com/office/powerpoint/2010/main" val="330812118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7467600" cy="792162"/>
          </a:xfrm>
        </p:spPr>
        <p:txBody>
          <a:bodyPr>
            <a:normAutofit/>
          </a:bodyPr>
          <a:lstStyle/>
          <a:p>
            <a:pPr algn="ctr"/>
            <a:r>
              <a:rPr lang="en-US" b="1" dirty="0" smtClean="0"/>
              <a:t>Examples of Compelling Interests</a:t>
            </a:r>
            <a:endParaRPr lang="en-US" b="1" dirty="0"/>
          </a:p>
        </p:txBody>
      </p:sp>
      <p:sp>
        <p:nvSpPr>
          <p:cNvPr id="2" name="Content Placeholder 1"/>
          <p:cNvSpPr>
            <a:spLocks noGrp="1"/>
          </p:cNvSpPr>
          <p:nvPr>
            <p:ph sz="quarter" idx="1"/>
          </p:nvPr>
        </p:nvSpPr>
        <p:spPr>
          <a:xfrm>
            <a:off x="762000" y="1066800"/>
            <a:ext cx="7408333" cy="5257800"/>
          </a:xfrm>
        </p:spPr>
        <p:txBody>
          <a:bodyPr>
            <a:normAutofit fontScale="92500" lnSpcReduction="10000"/>
          </a:bodyPr>
          <a:lstStyle/>
          <a:p>
            <a:pPr marL="0" lvl="1" indent="0">
              <a:buNone/>
            </a:pPr>
            <a:endParaRPr lang="en-US" sz="2000" dirty="0" smtClean="0"/>
          </a:p>
          <a:p>
            <a:pPr marL="457200" lvl="1" indent="-457200">
              <a:spcBef>
                <a:spcPts val="1200"/>
              </a:spcBef>
              <a:buFont typeface="Arial" panose="020B0604020202020204" pitchFamily="34" charset="0"/>
              <a:buChar char="•"/>
            </a:pPr>
            <a:r>
              <a:rPr lang="en-US" sz="2600" dirty="0" smtClean="0"/>
              <a:t>Preserving the </a:t>
            </a:r>
            <a:r>
              <a:rPr lang="en-US" sz="2600" dirty="0"/>
              <a:t>rural and rustic single family residential character </a:t>
            </a:r>
            <a:r>
              <a:rPr lang="en-US" sz="2600" dirty="0" smtClean="0"/>
              <a:t>of a residential </a:t>
            </a:r>
            <a:r>
              <a:rPr lang="en-US" sz="2600" dirty="0"/>
              <a:t>zone. </a:t>
            </a:r>
            <a:r>
              <a:rPr lang="en-US" sz="2600" i="1" dirty="0"/>
              <a:t>Eagle Cove Camp Conf. Ctr. v. Town of </a:t>
            </a:r>
            <a:r>
              <a:rPr lang="en-US" sz="2600" i="1" dirty="0" err="1" smtClean="0"/>
              <a:t>Woodboro</a:t>
            </a:r>
            <a:r>
              <a:rPr lang="en-US" sz="2600" dirty="0" smtClean="0"/>
              <a:t> </a:t>
            </a:r>
            <a:r>
              <a:rPr lang="en-US" sz="2600" dirty="0"/>
              <a:t>(7th Cir. 2013) </a:t>
            </a:r>
          </a:p>
          <a:p>
            <a:pPr marL="457200" lvl="1" indent="-457200">
              <a:spcBef>
                <a:spcPts val="1200"/>
              </a:spcBef>
              <a:buFont typeface="Arial" panose="020B0604020202020204" pitchFamily="34" charset="0"/>
              <a:buChar char="•"/>
            </a:pPr>
            <a:endParaRPr lang="en-US" sz="2600" dirty="0" smtClean="0"/>
          </a:p>
          <a:p>
            <a:pPr marL="457200" lvl="1" indent="-457200">
              <a:spcBef>
                <a:spcPts val="1200"/>
              </a:spcBef>
              <a:buFont typeface="Arial" panose="020B0604020202020204" pitchFamily="34" charset="0"/>
              <a:buChar char="•"/>
            </a:pPr>
            <a:r>
              <a:rPr lang="en-US" sz="2600" dirty="0" smtClean="0"/>
              <a:t>Preventing crime and ensuring </a:t>
            </a:r>
            <a:r>
              <a:rPr lang="en-US" sz="2600" dirty="0"/>
              <a:t>the safety of residential </a:t>
            </a:r>
            <a:r>
              <a:rPr lang="en-US" sz="2600" dirty="0" smtClean="0"/>
              <a:t>neighborhoods. </a:t>
            </a:r>
            <a:r>
              <a:rPr lang="en-US" sz="2600" i="1" dirty="0" smtClean="0"/>
              <a:t>Harbor Missionary Church v. City of San Buenaventura</a:t>
            </a:r>
            <a:r>
              <a:rPr lang="en-US" sz="2600" dirty="0" smtClean="0"/>
              <a:t> (9th Cir. 2016)</a:t>
            </a:r>
            <a:endParaRPr lang="en-US" sz="2600" dirty="0"/>
          </a:p>
          <a:p>
            <a:pPr marL="457200" lvl="1" indent="-457200">
              <a:spcBef>
                <a:spcPts val="1200"/>
              </a:spcBef>
              <a:buFont typeface="Arial" panose="020B0604020202020204" pitchFamily="34" charset="0"/>
              <a:buChar char="•"/>
            </a:pPr>
            <a:endParaRPr lang="en-US" sz="2600" dirty="0" smtClean="0"/>
          </a:p>
          <a:p>
            <a:pPr marL="457200" lvl="1" indent="-457200">
              <a:spcBef>
                <a:spcPts val="1200"/>
              </a:spcBef>
              <a:buFont typeface="Arial" panose="020B0604020202020204" pitchFamily="34" charset="0"/>
              <a:buChar char="•"/>
            </a:pPr>
            <a:r>
              <a:rPr lang="en-US" sz="2600" dirty="0" smtClean="0"/>
              <a:t>Traffic?  Possibly. </a:t>
            </a:r>
            <a:r>
              <a:rPr lang="en-US" sz="2600" i="1" dirty="0" smtClean="0"/>
              <a:t>Westchester Day Sch. </a:t>
            </a:r>
            <a:r>
              <a:rPr lang="en-US" sz="2600" dirty="0" smtClean="0"/>
              <a:t>(</a:t>
            </a:r>
            <a:r>
              <a:rPr lang="en-US" sz="2600" dirty="0" err="1" smtClean="0"/>
              <a:t>2d</a:t>
            </a:r>
            <a:r>
              <a:rPr lang="en-US" sz="2600" dirty="0" smtClean="0"/>
              <a:t> Cir. 2004)</a:t>
            </a:r>
          </a:p>
        </p:txBody>
      </p:sp>
    </p:spTree>
    <p:extLst>
      <p:ext uri="{BB962C8B-B14F-4D97-AF65-F5344CB8AC3E}">
        <p14:creationId xmlns:p14="http://schemas.microsoft.com/office/powerpoint/2010/main" val="372980150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92162"/>
          </a:xfrm>
        </p:spPr>
        <p:txBody>
          <a:bodyPr/>
          <a:lstStyle/>
          <a:p>
            <a:pPr algn="ctr"/>
            <a:r>
              <a:rPr lang="en-US" b="1" dirty="0" smtClean="0"/>
              <a:t>Least Restrictive Means</a:t>
            </a:r>
            <a:endParaRPr lang="en-US" b="1" dirty="0"/>
          </a:p>
        </p:txBody>
      </p:sp>
      <p:sp>
        <p:nvSpPr>
          <p:cNvPr id="2" name="Content Placeholder 1"/>
          <p:cNvSpPr>
            <a:spLocks noGrp="1"/>
          </p:cNvSpPr>
          <p:nvPr>
            <p:ph sz="quarter" idx="1"/>
          </p:nvPr>
        </p:nvSpPr>
        <p:spPr/>
        <p:txBody>
          <a:bodyPr>
            <a:normAutofit/>
          </a:bodyPr>
          <a:lstStyle/>
          <a:p>
            <a:r>
              <a:rPr lang="en-US" dirty="0" smtClean="0">
                <a:solidFill>
                  <a:schemeClr val="tx2"/>
                </a:solidFill>
              </a:rPr>
              <a:t>“We </a:t>
            </a:r>
            <a:r>
              <a:rPr lang="en-US" dirty="0">
                <a:solidFill>
                  <a:schemeClr val="tx2"/>
                </a:solidFill>
              </a:rPr>
              <a:t>do not doubt that cost may be an important factor in the least restrictive means analysis </a:t>
            </a:r>
            <a:r>
              <a:rPr lang="en-US" dirty="0" smtClean="0">
                <a:solidFill>
                  <a:schemeClr val="tx2"/>
                </a:solidFill>
              </a:rPr>
              <a:t>… </a:t>
            </a:r>
            <a:r>
              <a:rPr lang="en-US" dirty="0">
                <a:solidFill>
                  <a:schemeClr val="tx2"/>
                </a:solidFill>
              </a:rPr>
              <a:t>Government may need to expend additional funds to </a:t>
            </a:r>
            <a:r>
              <a:rPr lang="en-US" dirty="0" smtClean="0">
                <a:solidFill>
                  <a:schemeClr val="tx2"/>
                </a:solidFill>
              </a:rPr>
              <a:t>accommodate citizens’ religious </a:t>
            </a:r>
            <a:r>
              <a:rPr lang="en-US" dirty="0">
                <a:solidFill>
                  <a:schemeClr val="tx2"/>
                </a:solidFill>
              </a:rPr>
              <a:t>beliefs.</a:t>
            </a:r>
            <a:r>
              <a:rPr lang="en-US" i="1" dirty="0">
                <a:solidFill>
                  <a:schemeClr val="tx2"/>
                </a:solidFill>
              </a:rPr>
              <a:t>” </a:t>
            </a:r>
            <a:r>
              <a:rPr lang="en-US" i="1" dirty="0" smtClean="0">
                <a:solidFill>
                  <a:schemeClr val="tx2"/>
                </a:solidFill>
              </a:rPr>
              <a:t>Burwell v. Hobby </a:t>
            </a:r>
            <a:r>
              <a:rPr lang="en-US" i="1" dirty="0">
                <a:solidFill>
                  <a:schemeClr val="tx2"/>
                </a:solidFill>
              </a:rPr>
              <a:t>Lobby</a:t>
            </a:r>
            <a:r>
              <a:rPr lang="en-US" dirty="0">
                <a:solidFill>
                  <a:schemeClr val="tx2"/>
                </a:solidFill>
              </a:rPr>
              <a:t>, 134 S. Ct. </a:t>
            </a:r>
            <a:r>
              <a:rPr lang="en-US" dirty="0" smtClean="0">
                <a:solidFill>
                  <a:schemeClr val="tx2"/>
                </a:solidFill>
              </a:rPr>
              <a:t>2751 (2014)</a:t>
            </a:r>
            <a:endParaRPr lang="en-US" dirty="0">
              <a:solidFill>
                <a:schemeClr val="tx2"/>
              </a:solidFill>
            </a:endParaRPr>
          </a:p>
          <a:p>
            <a:endParaRPr lang="en-US" dirty="0" smtClean="0"/>
          </a:p>
        </p:txBody>
      </p:sp>
      <p:pic>
        <p:nvPicPr>
          <p:cNvPr id="3074" name="Picture 2" descr="Hobby Lobby - Super Savings, Super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19600"/>
            <a:ext cx="5227311"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6974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457200"/>
            <a:ext cx="6477000" cy="762000"/>
          </a:xfrm>
        </p:spPr>
        <p:txBody>
          <a:bodyPr>
            <a:normAutofit fontScale="90000"/>
          </a:bodyPr>
          <a:lstStyle/>
          <a:p>
            <a:r>
              <a:rPr lang="en-US" b="1" dirty="0"/>
              <a:t>M</a:t>
            </a:r>
            <a:r>
              <a:rPr lang="en-US" b="1" dirty="0" smtClean="0"/>
              <a:t>ore On Least Restrictive Means</a:t>
            </a:r>
            <a:endParaRPr lang="en-US" b="1" dirty="0"/>
          </a:p>
        </p:txBody>
      </p:sp>
      <p:sp>
        <p:nvSpPr>
          <p:cNvPr id="2" name="Content Placeholder 1"/>
          <p:cNvSpPr>
            <a:spLocks noGrp="1"/>
          </p:cNvSpPr>
          <p:nvPr>
            <p:ph sz="quarter" idx="1"/>
          </p:nvPr>
        </p:nvSpPr>
        <p:spPr/>
        <p:txBody>
          <a:bodyPr>
            <a:normAutofit/>
          </a:bodyPr>
          <a:lstStyle/>
          <a:p>
            <a:pPr>
              <a:spcBef>
                <a:spcPts val="1200"/>
              </a:spcBef>
            </a:pPr>
            <a:r>
              <a:rPr lang="en-US" dirty="0">
                <a:solidFill>
                  <a:schemeClr val="tx2"/>
                </a:solidFill>
              </a:rPr>
              <a:t>Denial of zoning application without </a:t>
            </a:r>
            <a:r>
              <a:rPr lang="en-US" dirty="0" smtClean="0">
                <a:solidFill>
                  <a:schemeClr val="tx2"/>
                </a:solidFill>
              </a:rPr>
              <a:t>considering </a:t>
            </a:r>
            <a:r>
              <a:rPr lang="en-US" u="sng" dirty="0" smtClean="0">
                <a:solidFill>
                  <a:schemeClr val="tx2"/>
                </a:solidFill>
              </a:rPr>
              <a:t>any</a:t>
            </a:r>
            <a:r>
              <a:rPr lang="en-US" dirty="0" smtClean="0">
                <a:solidFill>
                  <a:schemeClr val="tx2"/>
                </a:solidFill>
              </a:rPr>
              <a:t> conditions or alternatives fails this test. </a:t>
            </a:r>
            <a:r>
              <a:rPr lang="en-US" i="1" dirty="0" smtClean="0">
                <a:solidFill>
                  <a:schemeClr val="tx2"/>
                </a:solidFill>
              </a:rPr>
              <a:t>Westchester </a:t>
            </a:r>
            <a:r>
              <a:rPr lang="en-US" i="1" dirty="0">
                <a:solidFill>
                  <a:schemeClr val="tx2"/>
                </a:solidFill>
              </a:rPr>
              <a:t>Day Sch. </a:t>
            </a:r>
            <a:r>
              <a:rPr lang="en-US" dirty="0">
                <a:solidFill>
                  <a:schemeClr val="tx2"/>
                </a:solidFill>
              </a:rPr>
              <a:t>(</a:t>
            </a:r>
            <a:r>
              <a:rPr lang="en-US" dirty="0" err="1">
                <a:solidFill>
                  <a:schemeClr val="tx2"/>
                </a:solidFill>
              </a:rPr>
              <a:t>2d</a:t>
            </a:r>
            <a:r>
              <a:rPr lang="en-US" dirty="0">
                <a:solidFill>
                  <a:schemeClr val="tx2"/>
                </a:solidFill>
              </a:rPr>
              <a:t> Cir. 2007</a:t>
            </a:r>
            <a:r>
              <a:rPr lang="en-US" dirty="0" smtClean="0">
                <a:solidFill>
                  <a:schemeClr val="tx2"/>
                </a:solidFill>
              </a:rPr>
              <a:t>)</a:t>
            </a:r>
          </a:p>
          <a:p>
            <a:pPr>
              <a:spcBef>
                <a:spcPts val="1200"/>
              </a:spcBef>
            </a:pPr>
            <a:endParaRPr lang="en-US" dirty="0" smtClean="0">
              <a:solidFill>
                <a:schemeClr val="tx2"/>
              </a:solidFill>
            </a:endParaRPr>
          </a:p>
          <a:p>
            <a:pPr>
              <a:spcBef>
                <a:spcPts val="1200"/>
              </a:spcBef>
            </a:pPr>
            <a:r>
              <a:rPr lang="en-US" dirty="0" smtClean="0">
                <a:solidFill>
                  <a:schemeClr val="tx2"/>
                </a:solidFill>
              </a:rPr>
              <a:t>“But nothing in the Court’s opinion suggests that prison officials must refute </a:t>
            </a:r>
            <a:r>
              <a:rPr lang="en-US" u="sng" dirty="0" smtClean="0">
                <a:solidFill>
                  <a:schemeClr val="tx2"/>
                </a:solidFill>
              </a:rPr>
              <a:t>every</a:t>
            </a:r>
            <a:r>
              <a:rPr lang="en-US" dirty="0" smtClean="0">
                <a:solidFill>
                  <a:schemeClr val="tx2"/>
                </a:solidFill>
              </a:rPr>
              <a:t> conceivable option to satisfy RLUIPA’s least restrictive means requirement.” </a:t>
            </a:r>
            <a:r>
              <a:rPr lang="en-US" i="1" dirty="0" smtClean="0">
                <a:solidFill>
                  <a:schemeClr val="tx2"/>
                </a:solidFill>
              </a:rPr>
              <a:t>Holt v. Hobbs</a:t>
            </a:r>
            <a:r>
              <a:rPr lang="en-US" dirty="0" smtClean="0">
                <a:solidFill>
                  <a:schemeClr val="tx2"/>
                </a:solidFill>
              </a:rPr>
              <a:t> (2015) (Sotomayor, J., concurring) (emphasis added)</a:t>
            </a:r>
            <a:endParaRPr lang="en-US" dirty="0">
              <a:solidFill>
                <a:schemeClr val="tx2"/>
              </a:solidFill>
            </a:endParaRPr>
          </a:p>
        </p:txBody>
      </p:sp>
    </p:spTree>
    <p:extLst>
      <p:ext uri="{BB962C8B-B14F-4D97-AF65-F5344CB8AC3E}">
        <p14:creationId xmlns:p14="http://schemas.microsoft.com/office/powerpoint/2010/main" val="2759973827"/>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868362"/>
          </a:xfrm>
        </p:spPr>
        <p:txBody>
          <a:bodyPr/>
          <a:lstStyle/>
          <a:p>
            <a:pPr algn="ctr"/>
            <a:r>
              <a:rPr lang="en-US" b="1" dirty="0" smtClean="0"/>
              <a:t>Equal Terms Provision</a:t>
            </a:r>
            <a:endParaRPr lang="en-US" b="1" dirty="0"/>
          </a:p>
        </p:txBody>
      </p:sp>
      <p:sp>
        <p:nvSpPr>
          <p:cNvPr id="3" name="Content Placeholder 2"/>
          <p:cNvSpPr>
            <a:spLocks noGrp="1"/>
          </p:cNvSpPr>
          <p:nvPr>
            <p:ph sz="quarter" idx="1"/>
          </p:nvPr>
        </p:nvSpPr>
        <p:spPr>
          <a:xfrm>
            <a:off x="914400" y="1670349"/>
            <a:ext cx="7467600" cy="4873752"/>
          </a:xfrm>
        </p:spPr>
        <p:txBody>
          <a:bodyPr/>
          <a:lstStyle/>
          <a:p>
            <a:pPr marL="0" indent="0">
              <a:buNone/>
            </a:pPr>
            <a:r>
              <a:rPr lang="en-US" dirty="0" smtClean="0">
                <a:solidFill>
                  <a:schemeClr val="tx2"/>
                </a:solidFill>
              </a:rPr>
              <a:t>“No </a:t>
            </a:r>
            <a:r>
              <a:rPr lang="en-US" dirty="0">
                <a:solidFill>
                  <a:schemeClr val="tx2"/>
                </a:solidFill>
              </a:rPr>
              <a:t>government shall impose or implement a land use regulation in a manner that treats a religious assembly or institution on less than equal terms with a nonreligious assembly or institution</a:t>
            </a:r>
            <a:r>
              <a:rPr lang="en-US" dirty="0" smtClean="0">
                <a:solidFill>
                  <a:schemeClr val="tx2"/>
                </a:solidFill>
              </a:rPr>
              <a:t>.”  </a:t>
            </a:r>
          </a:p>
          <a:p>
            <a:pPr marL="0" indent="0">
              <a:buNone/>
            </a:pPr>
            <a:endParaRPr lang="en-US" i="1" dirty="0">
              <a:solidFill>
                <a:schemeClr val="tx2"/>
              </a:solidFill>
            </a:endParaRPr>
          </a:p>
          <a:p>
            <a:pPr marL="0" indent="0">
              <a:buNone/>
            </a:pPr>
            <a:r>
              <a:rPr lang="en-US" i="1" dirty="0" smtClean="0">
                <a:solidFill>
                  <a:schemeClr val="tx2"/>
                </a:solidFill>
              </a:rPr>
              <a:t>42 </a:t>
            </a:r>
            <a:r>
              <a:rPr lang="en-US" i="1" dirty="0" err="1" smtClean="0">
                <a:solidFill>
                  <a:schemeClr val="tx2"/>
                </a:solidFill>
              </a:rPr>
              <a:t>U.S.C</a:t>
            </a:r>
            <a:r>
              <a:rPr lang="en-US" i="1" dirty="0" smtClean="0">
                <a:solidFill>
                  <a:schemeClr val="tx2"/>
                </a:solidFill>
              </a:rPr>
              <a:t>. Section </a:t>
            </a:r>
            <a:r>
              <a:rPr lang="en-US" i="1" dirty="0" err="1" smtClean="0">
                <a:solidFill>
                  <a:schemeClr val="tx2"/>
                </a:solidFill>
              </a:rPr>
              <a:t>2000c</a:t>
            </a:r>
            <a:r>
              <a:rPr lang="en-US" i="1" dirty="0" smtClean="0">
                <a:solidFill>
                  <a:schemeClr val="tx2"/>
                </a:solidFill>
              </a:rPr>
              <a:t>-(b)(1)</a:t>
            </a:r>
            <a:r>
              <a:rPr lang="en-US" dirty="0" smtClean="0">
                <a:solidFill>
                  <a:schemeClr val="tx2"/>
                </a:solidFill>
              </a:rPr>
              <a:t>.</a:t>
            </a:r>
          </a:p>
        </p:txBody>
      </p:sp>
    </p:spTree>
    <p:extLst>
      <p:ext uri="{BB962C8B-B14F-4D97-AF65-F5344CB8AC3E}">
        <p14:creationId xmlns:p14="http://schemas.microsoft.com/office/powerpoint/2010/main" val="285764518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1143000"/>
          </a:xfrm>
        </p:spPr>
        <p:txBody>
          <a:bodyPr>
            <a:normAutofit/>
          </a:bodyPr>
          <a:lstStyle/>
          <a:p>
            <a:pPr algn="ctr"/>
            <a:r>
              <a:rPr lang="en-US" b="1" dirty="0" smtClean="0"/>
              <a:t>Types of </a:t>
            </a:r>
            <a:r>
              <a:rPr lang="en-US" b="1" dirty="0" err="1" smtClean="0"/>
              <a:t>RLUIPA</a:t>
            </a:r>
            <a:r>
              <a:rPr lang="en-US" b="1" dirty="0" smtClean="0"/>
              <a:t> Claims</a:t>
            </a:r>
            <a:endParaRPr lang="en-US" b="1" dirty="0"/>
          </a:p>
        </p:txBody>
      </p:sp>
      <p:pic>
        <p:nvPicPr>
          <p:cNvPr id="2050" name="Picture 2"/>
          <p:cNvPicPr>
            <a:picLocks noGrp="1" noChangeAspect="1" noChangeArrowheads="1"/>
          </p:cNvPicPr>
          <p:nvPr>
            <p:ph sz="quarter" idx="1"/>
          </p:nvPr>
        </p:nvPicPr>
        <p:blipFill>
          <a:blip r:embed="rId3"/>
          <a:srcRect/>
          <a:stretch>
            <a:fillRect/>
          </a:stretch>
        </p:blipFill>
        <p:spPr>
          <a:xfrm>
            <a:off x="6781800" y="5105400"/>
            <a:ext cx="2122374" cy="160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371600"/>
            <a:ext cx="8382000" cy="395492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b="1" dirty="0" smtClean="0">
                <a:solidFill>
                  <a:schemeClr val="tx2"/>
                </a:solidFill>
              </a:rPr>
              <a:t>Substantial Burden - 42 U.S.C.  § 2000cc(a)</a:t>
            </a:r>
          </a:p>
          <a:p>
            <a:pPr>
              <a:spcBef>
                <a:spcPts val="600"/>
              </a:spcBef>
              <a:spcAft>
                <a:spcPts val="600"/>
              </a:spcAft>
            </a:pPr>
            <a:r>
              <a:rPr lang="en-US" sz="2400" b="1" dirty="0">
                <a:solidFill>
                  <a:schemeClr val="tx2"/>
                </a:solidFill>
              </a:rPr>
              <a:t> </a:t>
            </a:r>
            <a:endParaRPr lang="en-US" sz="2400" b="1" dirty="0" smtClean="0">
              <a:solidFill>
                <a:schemeClr val="tx2"/>
              </a:solidFill>
            </a:endParaRPr>
          </a:p>
          <a:p>
            <a:pPr marL="342900" indent="-342900">
              <a:spcBef>
                <a:spcPts val="600"/>
              </a:spcBef>
              <a:spcAft>
                <a:spcPts val="600"/>
              </a:spcAft>
              <a:buFont typeface="Arial" panose="020B0604020202020204" pitchFamily="34" charset="0"/>
              <a:buChar char="•"/>
            </a:pPr>
            <a:r>
              <a:rPr lang="en-US" sz="2400" b="1" dirty="0" smtClean="0">
                <a:solidFill>
                  <a:schemeClr val="tx2"/>
                </a:solidFill>
              </a:rPr>
              <a:t>Equal </a:t>
            </a:r>
            <a:r>
              <a:rPr lang="en-US" sz="2400" b="1" dirty="0">
                <a:solidFill>
                  <a:schemeClr val="tx2"/>
                </a:solidFill>
              </a:rPr>
              <a:t>Terms </a:t>
            </a:r>
            <a:r>
              <a:rPr lang="en-US" sz="2400" b="1" dirty="0" smtClean="0">
                <a:solidFill>
                  <a:schemeClr val="tx2"/>
                </a:solidFill>
              </a:rPr>
              <a:t>- 42 U.S.C.  § 2000cc(b</a:t>
            </a:r>
            <a:r>
              <a:rPr lang="en-US" sz="2400" b="1" dirty="0">
                <a:solidFill>
                  <a:schemeClr val="tx2"/>
                </a:solidFill>
              </a:rPr>
              <a:t>)(</a:t>
            </a:r>
            <a:r>
              <a:rPr lang="en-US" sz="2400" b="1" dirty="0" smtClean="0">
                <a:solidFill>
                  <a:schemeClr val="tx2"/>
                </a:solidFill>
              </a:rPr>
              <a:t>1)</a:t>
            </a:r>
          </a:p>
          <a:p>
            <a:pPr>
              <a:spcBef>
                <a:spcPts val="600"/>
              </a:spcBef>
              <a:spcAft>
                <a:spcPts val="600"/>
              </a:spcAft>
            </a:pPr>
            <a:r>
              <a:rPr lang="en-US" sz="2400" b="1" dirty="0">
                <a:solidFill>
                  <a:schemeClr val="tx2"/>
                </a:solidFill>
              </a:rPr>
              <a:t> </a:t>
            </a:r>
            <a:endParaRPr lang="en-US" sz="2400" b="1" dirty="0" smtClean="0">
              <a:solidFill>
                <a:schemeClr val="tx2"/>
              </a:solidFill>
            </a:endParaRPr>
          </a:p>
          <a:p>
            <a:pPr marL="342900" indent="-342900">
              <a:spcBef>
                <a:spcPts val="600"/>
              </a:spcBef>
              <a:spcAft>
                <a:spcPts val="600"/>
              </a:spcAft>
              <a:buFont typeface="Arial" panose="020B0604020202020204" pitchFamily="34" charset="0"/>
              <a:buChar char="•"/>
            </a:pPr>
            <a:r>
              <a:rPr lang="en-US" sz="2400" b="1" dirty="0" smtClean="0">
                <a:solidFill>
                  <a:schemeClr val="tx2"/>
                </a:solidFill>
              </a:rPr>
              <a:t>Nondiscrimination - 42 U.S.C.  § 2000cc(b</a:t>
            </a:r>
            <a:r>
              <a:rPr lang="en-US" sz="2400" b="1" dirty="0">
                <a:solidFill>
                  <a:schemeClr val="tx2"/>
                </a:solidFill>
              </a:rPr>
              <a:t>)(</a:t>
            </a:r>
            <a:r>
              <a:rPr lang="en-US" sz="2400" b="1" dirty="0" smtClean="0">
                <a:solidFill>
                  <a:schemeClr val="tx2"/>
                </a:solidFill>
              </a:rPr>
              <a:t>2)</a:t>
            </a:r>
          </a:p>
          <a:p>
            <a:pPr>
              <a:spcBef>
                <a:spcPts val="600"/>
              </a:spcBef>
              <a:spcAft>
                <a:spcPts val="600"/>
              </a:spcAft>
            </a:pPr>
            <a:endParaRPr lang="en-US" sz="2400" b="1" dirty="0" smtClean="0">
              <a:solidFill>
                <a:schemeClr val="tx2"/>
              </a:solidFill>
            </a:endParaRPr>
          </a:p>
          <a:p>
            <a:pPr marL="342900" indent="-342900">
              <a:spcBef>
                <a:spcPts val="600"/>
              </a:spcBef>
              <a:spcAft>
                <a:spcPts val="600"/>
              </a:spcAft>
              <a:buFont typeface="Arial" panose="020B0604020202020204" pitchFamily="34" charset="0"/>
              <a:buChar char="•"/>
            </a:pPr>
            <a:r>
              <a:rPr lang="en-US" sz="2400" b="1" dirty="0" smtClean="0">
                <a:solidFill>
                  <a:schemeClr val="tx2"/>
                </a:solidFill>
              </a:rPr>
              <a:t>Exclusions </a:t>
            </a:r>
            <a:r>
              <a:rPr lang="en-US" sz="2400" b="1" dirty="0">
                <a:solidFill>
                  <a:schemeClr val="tx2"/>
                </a:solidFill>
              </a:rPr>
              <a:t>and </a:t>
            </a:r>
            <a:r>
              <a:rPr lang="en-US" sz="2400" b="1" dirty="0" smtClean="0">
                <a:solidFill>
                  <a:schemeClr val="tx2"/>
                </a:solidFill>
              </a:rPr>
              <a:t>Limitations - 42 U.S.C.  § </a:t>
            </a:r>
            <a:r>
              <a:rPr lang="en-US" sz="2400" b="1" dirty="0" err="1" smtClean="0">
                <a:solidFill>
                  <a:schemeClr val="tx2"/>
                </a:solidFill>
              </a:rPr>
              <a:t>2000cc</a:t>
            </a:r>
            <a:r>
              <a:rPr lang="en-US" sz="2400" b="1" dirty="0" smtClean="0">
                <a:solidFill>
                  <a:schemeClr val="tx2"/>
                </a:solidFill>
              </a:rPr>
              <a:t>(b</a:t>
            </a:r>
            <a:r>
              <a:rPr lang="en-US" sz="2400" b="1" dirty="0">
                <a:solidFill>
                  <a:schemeClr val="tx2"/>
                </a:solidFill>
              </a:rPr>
              <a:t>)(3)</a:t>
            </a:r>
          </a:p>
          <a:p>
            <a:endParaRPr lang="en-US" dirty="0"/>
          </a:p>
        </p:txBody>
      </p:sp>
    </p:spTree>
    <p:extLst>
      <p:ext uri="{BB962C8B-B14F-4D97-AF65-F5344CB8AC3E}">
        <p14:creationId xmlns:p14="http://schemas.microsoft.com/office/powerpoint/2010/main" val="21578189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68362"/>
          </a:xfrm>
        </p:spPr>
        <p:txBody>
          <a:bodyPr/>
          <a:lstStyle/>
          <a:p>
            <a:pPr algn="ctr"/>
            <a:r>
              <a:rPr lang="en-US" b="1" dirty="0" smtClean="0"/>
              <a:t>The Equal Terms Tests</a:t>
            </a:r>
            <a:endParaRPr lang="en-US" b="1" dirty="0"/>
          </a:p>
        </p:txBody>
      </p:sp>
      <p:sp>
        <p:nvSpPr>
          <p:cNvPr id="3" name="Content Placeholder 2"/>
          <p:cNvSpPr>
            <a:spLocks noGrp="1"/>
          </p:cNvSpPr>
          <p:nvPr>
            <p:ph sz="quarter" idx="1"/>
          </p:nvPr>
        </p:nvSpPr>
        <p:spPr>
          <a:xfrm>
            <a:off x="838200" y="1600200"/>
            <a:ext cx="7467600" cy="4873752"/>
          </a:xfrm>
        </p:spPr>
        <p:txBody>
          <a:bodyPr>
            <a:normAutofit/>
          </a:bodyPr>
          <a:lstStyle/>
          <a:p>
            <a:pPr marL="525780" indent="-457200" algn="just">
              <a:buFont typeface="Arial" panose="020B0604020202020204" pitchFamily="34" charset="0"/>
              <a:buChar char="•"/>
            </a:pPr>
            <a:r>
              <a:rPr lang="en-US" dirty="0" smtClean="0">
                <a:solidFill>
                  <a:srgbClr val="FF0000"/>
                </a:solidFill>
              </a:rPr>
              <a:t>Dictionary Definition Test</a:t>
            </a:r>
            <a:r>
              <a:rPr lang="en-US" dirty="0" smtClean="0"/>
              <a:t>: </a:t>
            </a:r>
            <a:r>
              <a:rPr lang="en-US" i="1" dirty="0" smtClean="0">
                <a:solidFill>
                  <a:schemeClr val="tx2"/>
                </a:solidFill>
              </a:rPr>
              <a:t>Midrash </a:t>
            </a:r>
            <a:r>
              <a:rPr lang="en-US" i="1" dirty="0">
                <a:solidFill>
                  <a:schemeClr val="tx2"/>
                </a:solidFill>
              </a:rPr>
              <a:t>Sephardi, Inc. v. Town of </a:t>
            </a:r>
            <a:r>
              <a:rPr lang="en-US" i="1" dirty="0" smtClean="0">
                <a:solidFill>
                  <a:schemeClr val="tx2"/>
                </a:solidFill>
              </a:rPr>
              <a:t>Surfside</a:t>
            </a:r>
            <a:r>
              <a:rPr lang="en-US" dirty="0" smtClean="0">
                <a:solidFill>
                  <a:schemeClr val="tx2"/>
                </a:solidFill>
              </a:rPr>
              <a:t> (</a:t>
            </a:r>
            <a:r>
              <a:rPr lang="en-US" dirty="0">
                <a:solidFill>
                  <a:schemeClr val="tx2"/>
                </a:solidFill>
              </a:rPr>
              <a:t>11th Cir. </a:t>
            </a:r>
            <a:r>
              <a:rPr lang="en-US" dirty="0" smtClean="0">
                <a:solidFill>
                  <a:schemeClr val="tx2"/>
                </a:solidFill>
              </a:rPr>
              <a:t>2004)</a:t>
            </a:r>
          </a:p>
          <a:p>
            <a:pPr marL="525780" indent="-457200">
              <a:buFont typeface="Arial" panose="020B0604020202020204" pitchFamily="34" charset="0"/>
              <a:buChar char="•"/>
            </a:pPr>
            <a:endParaRPr lang="en-US" dirty="0" smtClean="0">
              <a:solidFill>
                <a:srgbClr val="FF0000"/>
              </a:solidFill>
            </a:endParaRPr>
          </a:p>
          <a:p>
            <a:pPr marL="525780" indent="-457200">
              <a:buFont typeface="Arial" panose="020B0604020202020204" pitchFamily="34" charset="0"/>
              <a:buChar char="•"/>
            </a:pPr>
            <a:r>
              <a:rPr lang="en-US" dirty="0" smtClean="0">
                <a:solidFill>
                  <a:srgbClr val="FF0000"/>
                </a:solidFill>
              </a:rPr>
              <a:t>Regulatory Purpose Test</a:t>
            </a:r>
            <a:r>
              <a:rPr lang="en-US" dirty="0" smtClean="0"/>
              <a:t>: </a:t>
            </a:r>
            <a:r>
              <a:rPr lang="en-US" i="1" dirty="0" smtClean="0">
                <a:solidFill>
                  <a:schemeClr val="tx2"/>
                </a:solidFill>
              </a:rPr>
              <a:t>Lighthouse </a:t>
            </a:r>
            <a:r>
              <a:rPr lang="en-US" i="1" dirty="0">
                <a:solidFill>
                  <a:schemeClr val="tx2"/>
                </a:solidFill>
              </a:rPr>
              <a:t>Institute for Evangelism, Inc. v. City of Long Branch</a:t>
            </a:r>
            <a:r>
              <a:rPr lang="en-US" dirty="0">
                <a:solidFill>
                  <a:schemeClr val="tx2"/>
                </a:solidFill>
              </a:rPr>
              <a:t> (3d Cir. 2007</a:t>
            </a:r>
            <a:r>
              <a:rPr lang="en-US" dirty="0" smtClean="0">
                <a:solidFill>
                  <a:schemeClr val="tx2"/>
                </a:solidFill>
              </a:rPr>
              <a:t>)</a:t>
            </a:r>
          </a:p>
          <a:p>
            <a:pPr marL="525780" indent="-457200">
              <a:buFont typeface="Arial" panose="020B0604020202020204" pitchFamily="34" charset="0"/>
              <a:buChar char="•"/>
            </a:pPr>
            <a:endParaRPr lang="en-US" dirty="0" smtClean="0">
              <a:solidFill>
                <a:srgbClr val="FF0000"/>
              </a:solidFill>
            </a:endParaRPr>
          </a:p>
          <a:p>
            <a:pPr marL="525780" indent="-457200">
              <a:buFont typeface="Arial" panose="020B0604020202020204" pitchFamily="34" charset="0"/>
              <a:buChar char="•"/>
            </a:pPr>
            <a:r>
              <a:rPr lang="en-US" dirty="0" smtClean="0">
                <a:solidFill>
                  <a:srgbClr val="FF0000"/>
                </a:solidFill>
              </a:rPr>
              <a:t>Accepted Zoning Criteria Test</a:t>
            </a:r>
            <a:r>
              <a:rPr lang="en-US" dirty="0" smtClean="0"/>
              <a:t>: </a:t>
            </a:r>
            <a:r>
              <a:rPr lang="en-US" sz="2800" i="1" dirty="0">
                <a:solidFill>
                  <a:schemeClr val="tx2"/>
                </a:solidFill>
              </a:rPr>
              <a:t>River of Life Kingdom Ministries v. </a:t>
            </a:r>
            <a:r>
              <a:rPr lang="en-US" sz="2800" i="1" dirty="0" err="1">
                <a:solidFill>
                  <a:schemeClr val="tx2"/>
                </a:solidFill>
              </a:rPr>
              <a:t>Vill</a:t>
            </a:r>
            <a:r>
              <a:rPr lang="en-US" sz="2800" i="1" dirty="0">
                <a:solidFill>
                  <a:schemeClr val="tx2"/>
                </a:solidFill>
              </a:rPr>
              <a:t>. of Hazel Crest</a:t>
            </a:r>
            <a:r>
              <a:rPr lang="en-US" sz="2800" dirty="0">
                <a:solidFill>
                  <a:schemeClr val="tx2"/>
                </a:solidFill>
              </a:rPr>
              <a:t> (7th Cir. 2010)</a:t>
            </a:r>
          </a:p>
          <a:p>
            <a:pPr marL="525780" indent="-457200">
              <a:buFont typeface="Arial" panose="020B0604020202020204" pitchFamily="34" charset="0"/>
              <a:buChar char="•"/>
            </a:pPr>
            <a:endParaRPr lang="en-US" dirty="0"/>
          </a:p>
          <a:p>
            <a:pPr marL="525780" indent="-457200" algn="just">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278969292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Assembly Uses</a:t>
            </a:r>
            <a:endParaRPr lang="en-US" dirty="0"/>
          </a:p>
        </p:txBody>
      </p:sp>
      <p:sp>
        <p:nvSpPr>
          <p:cNvPr id="3" name="Content Placeholder 2"/>
          <p:cNvSpPr>
            <a:spLocks noGrp="1"/>
          </p:cNvSpPr>
          <p:nvPr>
            <p:ph sz="quarter" idx="1"/>
          </p:nvPr>
        </p:nvSpPr>
        <p:spPr/>
        <p:txBody>
          <a:bodyPr/>
          <a:lstStyle/>
          <a:p>
            <a:r>
              <a:rPr lang="en-US" dirty="0" smtClean="0"/>
              <a:t>Clubs</a:t>
            </a:r>
          </a:p>
          <a:p>
            <a:r>
              <a:rPr lang="en-US" dirty="0" smtClean="0"/>
              <a:t>Meeting halls</a:t>
            </a:r>
          </a:p>
          <a:p>
            <a:r>
              <a:rPr lang="en-US" dirty="0" smtClean="0"/>
              <a:t>Community centers</a:t>
            </a:r>
          </a:p>
          <a:p>
            <a:r>
              <a:rPr lang="en-US" dirty="0" smtClean="0"/>
              <a:t>Auditoriums and theatres</a:t>
            </a:r>
          </a:p>
          <a:p>
            <a:r>
              <a:rPr lang="en-US" dirty="0" smtClean="0"/>
              <a:t>Recreational facilities</a:t>
            </a:r>
          </a:p>
          <a:p>
            <a:r>
              <a:rPr lang="en-US" dirty="0" smtClean="0"/>
              <a:t>Schools</a:t>
            </a:r>
          </a:p>
          <a:p>
            <a:r>
              <a:rPr lang="en-US" dirty="0" smtClean="0">
                <a:solidFill>
                  <a:srgbClr val="FF0000"/>
                </a:solidFill>
              </a:rPr>
              <a:t>Municipal uses</a:t>
            </a:r>
            <a:endParaRPr lang="en-US"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225" y="3429000"/>
            <a:ext cx="3481917" cy="272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267387"/>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b="1" dirty="0" smtClean="0"/>
              <a:t>Nondiscrimination Provision</a:t>
            </a:r>
            <a:endParaRPr lang="en-US" b="1" dirty="0"/>
          </a:p>
        </p:txBody>
      </p:sp>
      <p:sp>
        <p:nvSpPr>
          <p:cNvPr id="3" name="Content Placeholder 2"/>
          <p:cNvSpPr>
            <a:spLocks noGrp="1"/>
          </p:cNvSpPr>
          <p:nvPr>
            <p:ph sz="quarter" idx="1"/>
          </p:nvPr>
        </p:nvSpPr>
        <p:spPr/>
        <p:txBody>
          <a:bodyPr/>
          <a:lstStyle/>
          <a:p>
            <a:pPr marL="0" indent="0">
              <a:buNone/>
            </a:pPr>
            <a:r>
              <a:rPr lang="en-US" dirty="0" smtClean="0">
                <a:solidFill>
                  <a:schemeClr val="tx2"/>
                </a:solidFill>
              </a:rPr>
              <a:t>“No </a:t>
            </a:r>
            <a:r>
              <a:rPr lang="en-US" dirty="0">
                <a:solidFill>
                  <a:schemeClr val="tx2"/>
                </a:solidFill>
              </a:rPr>
              <a:t>government shall impose or implement a land use regulation that discriminates against any assembly or institution on the basis of religion or religious denomination</a:t>
            </a:r>
            <a:r>
              <a:rPr lang="en-US" dirty="0" smtClean="0">
                <a:solidFill>
                  <a:schemeClr val="tx2"/>
                </a:solidFill>
              </a:rPr>
              <a:t>.”</a:t>
            </a:r>
          </a:p>
          <a:p>
            <a:pPr marL="0" indent="0">
              <a:buNone/>
            </a:pPr>
            <a:endParaRPr lang="en-US" dirty="0">
              <a:solidFill>
                <a:schemeClr val="tx2"/>
              </a:solidFill>
            </a:endParaRPr>
          </a:p>
          <a:p>
            <a:pPr marL="0" indent="0">
              <a:buNone/>
            </a:pPr>
            <a:r>
              <a:rPr lang="en-US" i="1" dirty="0" smtClean="0">
                <a:solidFill>
                  <a:schemeClr val="tx2"/>
                </a:solidFill>
              </a:rPr>
              <a:t>42 </a:t>
            </a:r>
            <a:r>
              <a:rPr lang="en-US" i="1" dirty="0" err="1" smtClean="0">
                <a:solidFill>
                  <a:schemeClr val="tx2"/>
                </a:solidFill>
              </a:rPr>
              <a:t>U.S.C</a:t>
            </a:r>
            <a:r>
              <a:rPr lang="en-US" i="1" dirty="0" smtClean="0">
                <a:solidFill>
                  <a:schemeClr val="tx2"/>
                </a:solidFill>
              </a:rPr>
              <a:t>. Section </a:t>
            </a:r>
            <a:r>
              <a:rPr lang="en-US" i="1" dirty="0" err="1" smtClean="0">
                <a:solidFill>
                  <a:schemeClr val="tx2"/>
                </a:solidFill>
              </a:rPr>
              <a:t>2000cc</a:t>
            </a:r>
            <a:r>
              <a:rPr lang="en-US" i="1" dirty="0" smtClean="0">
                <a:solidFill>
                  <a:schemeClr val="tx2"/>
                </a:solidFill>
              </a:rPr>
              <a:t>(b)(2)</a:t>
            </a:r>
            <a:endParaRPr lang="en-US" i="1"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886200"/>
            <a:ext cx="22288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35201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b="1" dirty="0" smtClean="0"/>
              <a:t>Exclusions &amp; Limits Provision</a:t>
            </a:r>
            <a:endParaRPr lang="en-US" b="1" dirty="0"/>
          </a:p>
        </p:txBody>
      </p:sp>
      <p:sp>
        <p:nvSpPr>
          <p:cNvPr id="3" name="Content Placeholder 2"/>
          <p:cNvSpPr>
            <a:spLocks noGrp="1"/>
          </p:cNvSpPr>
          <p:nvPr>
            <p:ph sz="quarter" idx="1"/>
          </p:nvPr>
        </p:nvSpPr>
        <p:spPr/>
        <p:txBody>
          <a:bodyPr/>
          <a:lstStyle/>
          <a:p>
            <a:pPr marL="0" indent="0">
              <a:buNone/>
            </a:pPr>
            <a:r>
              <a:rPr lang="en-US" dirty="0" smtClean="0">
                <a:solidFill>
                  <a:schemeClr val="tx2"/>
                </a:solidFill>
              </a:rPr>
              <a:t>No government </a:t>
            </a:r>
            <a:r>
              <a:rPr lang="en-US" dirty="0">
                <a:solidFill>
                  <a:schemeClr val="tx2"/>
                </a:solidFill>
              </a:rPr>
              <a:t>shall impose or implement a land use regulation that</a:t>
            </a:r>
            <a:r>
              <a:rPr lang="en-US" dirty="0" smtClean="0">
                <a:solidFill>
                  <a:schemeClr val="tx2"/>
                </a:solidFill>
              </a:rPr>
              <a:t>—</a:t>
            </a:r>
          </a:p>
          <a:p>
            <a:pPr marL="0" indent="0">
              <a:buNone/>
            </a:pPr>
            <a:endParaRPr lang="en-US" dirty="0" smtClean="0">
              <a:solidFill>
                <a:schemeClr val="tx2"/>
              </a:solidFill>
            </a:endParaRPr>
          </a:p>
          <a:p>
            <a:pPr marL="0" indent="0">
              <a:buNone/>
            </a:pPr>
            <a:r>
              <a:rPr lang="en-US" dirty="0">
                <a:solidFill>
                  <a:schemeClr val="tx2"/>
                </a:solidFill>
              </a:rPr>
              <a:t>	</a:t>
            </a:r>
            <a:r>
              <a:rPr lang="en-US" dirty="0" smtClean="0">
                <a:solidFill>
                  <a:schemeClr val="tx2"/>
                </a:solidFill>
              </a:rPr>
              <a:t>(</a:t>
            </a:r>
            <a:r>
              <a:rPr lang="en-US" dirty="0">
                <a:solidFill>
                  <a:schemeClr val="tx2"/>
                </a:solidFill>
              </a:rPr>
              <a:t>A) totally excludes religious assemblies from </a:t>
            </a:r>
            <a:r>
              <a:rPr lang="en-US" dirty="0" smtClean="0">
                <a:solidFill>
                  <a:schemeClr val="tx2"/>
                </a:solidFill>
              </a:rPr>
              <a:t>	a </a:t>
            </a:r>
            <a:r>
              <a:rPr lang="en-US" dirty="0">
                <a:solidFill>
                  <a:schemeClr val="tx2"/>
                </a:solidFill>
              </a:rPr>
              <a:t>jurisdiction; </a:t>
            </a:r>
            <a:r>
              <a:rPr lang="en-US" dirty="0" smtClean="0">
                <a:solidFill>
                  <a:schemeClr val="tx2"/>
                </a:solidFill>
              </a:rPr>
              <a:t>or</a:t>
            </a:r>
          </a:p>
          <a:p>
            <a:pPr marL="0" indent="0">
              <a:buNone/>
            </a:pPr>
            <a:r>
              <a:rPr lang="en-US" dirty="0">
                <a:solidFill>
                  <a:schemeClr val="tx2"/>
                </a:solidFill>
              </a:rPr>
              <a:t>	</a:t>
            </a:r>
            <a:r>
              <a:rPr lang="en-US" dirty="0" smtClean="0">
                <a:solidFill>
                  <a:schemeClr val="tx2"/>
                </a:solidFill>
              </a:rPr>
              <a:t>(B</a:t>
            </a:r>
            <a:r>
              <a:rPr lang="en-US" dirty="0">
                <a:solidFill>
                  <a:schemeClr val="tx2"/>
                </a:solidFill>
              </a:rPr>
              <a:t>) unreasonably limits religious assemblies, </a:t>
            </a:r>
            <a:r>
              <a:rPr lang="en-US" dirty="0" smtClean="0">
                <a:solidFill>
                  <a:schemeClr val="tx2"/>
                </a:solidFill>
              </a:rPr>
              <a:t>	institutions</a:t>
            </a:r>
            <a:r>
              <a:rPr lang="en-US" dirty="0">
                <a:solidFill>
                  <a:schemeClr val="tx2"/>
                </a:solidFill>
              </a:rPr>
              <a:t>, or structures </a:t>
            </a:r>
            <a:r>
              <a:rPr lang="en-US" dirty="0" smtClean="0">
                <a:solidFill>
                  <a:schemeClr val="tx2"/>
                </a:solidFill>
              </a:rPr>
              <a:t>within a jurisdiction.</a:t>
            </a:r>
          </a:p>
          <a:p>
            <a:pPr marL="0" indent="0">
              <a:buNone/>
            </a:pPr>
            <a:endParaRPr lang="en-US" i="1" dirty="0" smtClean="0">
              <a:solidFill>
                <a:schemeClr val="tx2"/>
              </a:solidFill>
            </a:endParaRPr>
          </a:p>
          <a:p>
            <a:pPr marL="0" indent="0">
              <a:buNone/>
            </a:pPr>
            <a:r>
              <a:rPr lang="en-US" i="1" dirty="0" smtClean="0">
                <a:solidFill>
                  <a:schemeClr val="tx2"/>
                </a:solidFill>
              </a:rPr>
              <a:t>42 </a:t>
            </a:r>
            <a:r>
              <a:rPr lang="en-US" i="1" dirty="0" err="1">
                <a:solidFill>
                  <a:schemeClr val="tx2"/>
                </a:solidFill>
              </a:rPr>
              <a:t>U.S.C</a:t>
            </a:r>
            <a:r>
              <a:rPr lang="en-US" i="1" dirty="0">
                <a:solidFill>
                  <a:schemeClr val="tx2"/>
                </a:solidFill>
              </a:rPr>
              <a:t>. Section </a:t>
            </a:r>
            <a:r>
              <a:rPr lang="en-US" i="1" dirty="0" err="1">
                <a:solidFill>
                  <a:schemeClr val="tx2"/>
                </a:solidFill>
              </a:rPr>
              <a:t>2000cc</a:t>
            </a:r>
            <a:r>
              <a:rPr lang="en-US" i="1" dirty="0">
                <a:solidFill>
                  <a:schemeClr val="tx2"/>
                </a:solidFill>
              </a:rPr>
              <a:t>(b</a:t>
            </a:r>
            <a:r>
              <a:rPr lang="en-US" i="1" dirty="0" smtClean="0">
                <a:solidFill>
                  <a:schemeClr val="tx2"/>
                </a:solidFill>
              </a:rPr>
              <a:t>)(3)</a:t>
            </a:r>
            <a:endParaRPr lang="en-US" i="1" dirty="0">
              <a:solidFill>
                <a:schemeClr val="tx2"/>
              </a:solidFill>
            </a:endParaRPr>
          </a:p>
          <a:p>
            <a:pPr marL="0" indent="0">
              <a:buNone/>
            </a:pPr>
            <a:endParaRPr lang="en-US" dirty="0"/>
          </a:p>
        </p:txBody>
      </p:sp>
    </p:spTree>
    <p:extLst>
      <p:ext uri="{BB962C8B-B14F-4D97-AF65-F5344CB8AC3E}">
        <p14:creationId xmlns:p14="http://schemas.microsoft.com/office/powerpoint/2010/main" val="79805703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b="1" dirty="0" err="1" smtClean="0"/>
              <a:t>RLUIPA’s</a:t>
            </a:r>
            <a:r>
              <a:rPr lang="en-US" b="1" dirty="0" smtClean="0"/>
              <a:t> “Safe Harbor” Provision</a:t>
            </a:r>
            <a:endParaRPr lang="en-US" b="1" dirty="0"/>
          </a:p>
        </p:txBody>
      </p:sp>
      <p:sp>
        <p:nvSpPr>
          <p:cNvPr id="3" name="Content Placeholder 2"/>
          <p:cNvSpPr>
            <a:spLocks noGrp="1"/>
          </p:cNvSpPr>
          <p:nvPr>
            <p:ph sz="quarter" idx="1"/>
          </p:nvPr>
        </p:nvSpPr>
        <p:spPr>
          <a:xfrm>
            <a:off x="914400" y="1600200"/>
            <a:ext cx="7467600" cy="4873752"/>
          </a:xfrm>
        </p:spPr>
        <p:txBody>
          <a:bodyPr>
            <a:normAutofit lnSpcReduction="10000"/>
          </a:bodyPr>
          <a:lstStyle/>
          <a:p>
            <a:pPr marL="0" indent="0">
              <a:buNone/>
            </a:pPr>
            <a:r>
              <a:rPr lang="en-US" dirty="0" smtClean="0">
                <a:solidFill>
                  <a:schemeClr val="tx2"/>
                </a:solidFill>
              </a:rPr>
              <a:t>“A </a:t>
            </a:r>
            <a:r>
              <a:rPr lang="en-US" dirty="0">
                <a:solidFill>
                  <a:schemeClr val="tx2"/>
                </a:solidFill>
              </a:rPr>
              <a:t>government may avoid the preemptive force of any provision of this chapter by changing the policy or practice that results in a substantial burden on religious exercise, by retaining the policy or practice and exempting the substantially burdened religious exercise, by providing exemptions from the policy or practice for applications that substantially burden religious exercise, or by any other means that eliminates the substantial burden</a:t>
            </a:r>
            <a:r>
              <a:rPr lang="en-US" dirty="0" smtClean="0">
                <a:solidFill>
                  <a:schemeClr val="tx2"/>
                </a:solidFill>
              </a:rPr>
              <a:t>.”</a:t>
            </a:r>
          </a:p>
          <a:p>
            <a:pPr marL="0" indent="0">
              <a:buNone/>
            </a:pPr>
            <a:r>
              <a:rPr lang="en-US" dirty="0" smtClean="0">
                <a:solidFill>
                  <a:schemeClr val="tx2"/>
                </a:solidFill>
              </a:rPr>
              <a:t>  </a:t>
            </a:r>
          </a:p>
          <a:p>
            <a:pPr marL="0" indent="0">
              <a:buNone/>
            </a:pPr>
            <a:r>
              <a:rPr lang="en-US" i="1" dirty="0" smtClean="0">
                <a:solidFill>
                  <a:schemeClr val="tx2"/>
                </a:solidFill>
              </a:rPr>
              <a:t>42 </a:t>
            </a:r>
            <a:r>
              <a:rPr lang="en-US" i="1" dirty="0" err="1" smtClean="0">
                <a:solidFill>
                  <a:schemeClr val="tx2"/>
                </a:solidFill>
              </a:rPr>
              <a:t>U.S.C</a:t>
            </a:r>
            <a:r>
              <a:rPr lang="en-US" i="1" dirty="0" smtClean="0">
                <a:solidFill>
                  <a:schemeClr val="tx2"/>
                </a:solidFill>
              </a:rPr>
              <a:t> Section 2000c-3(e)</a:t>
            </a:r>
            <a:endParaRPr lang="en-US" i="1" dirty="0">
              <a:solidFill>
                <a:schemeClr val="tx2"/>
              </a:solidFill>
            </a:endParaRPr>
          </a:p>
        </p:txBody>
      </p:sp>
    </p:spTree>
    <p:extLst>
      <p:ext uri="{BB962C8B-B14F-4D97-AF65-F5344CB8AC3E}">
        <p14:creationId xmlns:p14="http://schemas.microsoft.com/office/powerpoint/2010/main" val="225161230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b="1" dirty="0" smtClean="0"/>
              <a:t>Avoiding a </a:t>
            </a:r>
            <a:r>
              <a:rPr lang="en-US" b="1" dirty="0" err="1" smtClean="0"/>
              <a:t>RLUIPA</a:t>
            </a:r>
            <a:r>
              <a:rPr lang="en-US" b="1" dirty="0" smtClean="0"/>
              <a:t> Claim </a:t>
            </a:r>
            <a:endParaRPr lang="en-US" b="1" dirty="0"/>
          </a:p>
        </p:txBody>
      </p:sp>
      <p:sp>
        <p:nvSpPr>
          <p:cNvPr id="3" name="Content Placeholder 2"/>
          <p:cNvSpPr>
            <a:spLocks noGrp="1"/>
          </p:cNvSpPr>
          <p:nvPr>
            <p:ph sz="quarter" idx="1"/>
          </p:nvPr>
        </p:nvSpPr>
        <p:spPr/>
        <p:txBody>
          <a:bodyPr/>
          <a:lstStyle/>
          <a:p>
            <a:pPr marL="0" indent="0">
              <a:buNone/>
            </a:pPr>
            <a:r>
              <a:rPr lang="en-US" dirty="0" smtClean="0">
                <a:solidFill>
                  <a:schemeClr val="tx2"/>
                </a:solidFill>
              </a:rPr>
              <a:t>Must train and educate local officials. Lack of RLUIPA training / knowledge of RLUIPA can support substantial burden claim. </a:t>
            </a:r>
            <a:r>
              <a:rPr lang="en-US" i="1" dirty="0" smtClean="0">
                <a:solidFill>
                  <a:schemeClr val="tx2"/>
                </a:solidFill>
              </a:rPr>
              <a:t>Grace Church of North County v. City of San Diego</a:t>
            </a:r>
            <a:r>
              <a:rPr lang="en-US" dirty="0" smtClean="0">
                <a:solidFill>
                  <a:schemeClr val="tx2"/>
                </a:solidFill>
              </a:rPr>
              <a:t> (S.D. Cal. 2008)</a:t>
            </a:r>
          </a:p>
          <a:p>
            <a:pPr lvl="1"/>
            <a:endParaRPr lang="en-US" dirty="0"/>
          </a:p>
        </p:txBody>
      </p:sp>
      <p:pic>
        <p:nvPicPr>
          <p:cNvPr id="4098" name="Picture 2" descr="http://www.acpa.net/images/banner-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91000"/>
            <a:ext cx="3619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0471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smtClean="0"/>
              <a:t>Avoiding a </a:t>
            </a:r>
            <a:r>
              <a:rPr lang="en-US" b="1" dirty="0" err="1" smtClean="0"/>
              <a:t>RLUIPA</a:t>
            </a:r>
            <a:r>
              <a:rPr lang="en-US" b="1" dirty="0" smtClean="0"/>
              <a:t> Claim </a:t>
            </a:r>
            <a:endParaRPr lang="en-US" b="1" dirty="0"/>
          </a:p>
        </p:txBody>
      </p:sp>
      <p:sp>
        <p:nvSpPr>
          <p:cNvPr id="3" name="Content Placeholder 2"/>
          <p:cNvSpPr>
            <a:spLocks noGrp="1"/>
          </p:cNvSpPr>
          <p:nvPr>
            <p:ph sz="quarter" idx="1"/>
          </p:nvPr>
        </p:nvSpPr>
        <p:spPr/>
        <p:txBody>
          <a:bodyPr/>
          <a:lstStyle/>
          <a:p>
            <a:pPr>
              <a:buFont typeface="Courier New" pitchFamily="49" charset="0"/>
              <a:buChar char="o"/>
            </a:pPr>
            <a:r>
              <a:rPr lang="en-US" dirty="0" smtClean="0">
                <a:solidFill>
                  <a:schemeClr val="tx2"/>
                </a:solidFill>
              </a:rPr>
              <a:t>Be your own critic – assess your zoning code</a:t>
            </a:r>
          </a:p>
          <a:p>
            <a:pPr lvl="1"/>
            <a:r>
              <a:rPr lang="en-US" dirty="0" smtClean="0"/>
              <a:t>How are assembly uses treated?</a:t>
            </a:r>
          </a:p>
          <a:p>
            <a:pPr lvl="1"/>
            <a:r>
              <a:rPr lang="en-US" dirty="0" smtClean="0"/>
              <a:t>Do distinct standards apply to places of worship?</a:t>
            </a:r>
          </a:p>
          <a:p>
            <a:pPr lvl="1"/>
            <a:r>
              <a:rPr lang="en-US" dirty="0" smtClean="0"/>
              <a:t>Are religious uses defined?</a:t>
            </a:r>
          </a:p>
          <a:p>
            <a:pPr lvl="1"/>
            <a:r>
              <a:rPr lang="en-US" dirty="0" smtClean="0"/>
              <a:t>Are some assembly uses treated differently than religious uses (i.e., parking, height, bulk)?  Regulate broadly.</a:t>
            </a:r>
          </a:p>
          <a:p>
            <a:pPr lvl="1"/>
            <a:r>
              <a:rPr lang="en-US" dirty="0" smtClean="0"/>
              <a:t>Perform an inventory of religious land</a:t>
            </a:r>
          </a:p>
          <a:p>
            <a:pPr lvl="1"/>
            <a:r>
              <a:rPr lang="en-US" dirty="0" smtClean="0"/>
              <a:t>Promote compelling interests</a:t>
            </a:r>
          </a:p>
          <a:p>
            <a:pPr lvl="1"/>
            <a:r>
              <a:rPr lang="en-US" dirty="0" smtClean="0">
                <a:solidFill>
                  <a:srgbClr val="FF0000"/>
                </a:solidFill>
              </a:rPr>
              <a:t>PLAN FOR RELIGIOUS USES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95800"/>
            <a:ext cx="2790210" cy="209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937473"/>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467600" cy="792162"/>
          </a:xfrm>
        </p:spPr>
        <p:txBody>
          <a:bodyPr>
            <a:normAutofit/>
          </a:bodyPr>
          <a:lstStyle/>
          <a:p>
            <a:pPr algn="ctr"/>
            <a:r>
              <a:rPr lang="en-US" b="1" dirty="0" smtClean="0"/>
              <a:t>Avoiding a </a:t>
            </a:r>
            <a:r>
              <a:rPr lang="en-US" b="1" dirty="0" err="1" smtClean="0"/>
              <a:t>RLUIPA</a:t>
            </a:r>
            <a:r>
              <a:rPr lang="en-US" b="1" dirty="0" smtClean="0"/>
              <a:t> claim </a:t>
            </a:r>
            <a:endParaRPr lang="en-US" b="1" dirty="0"/>
          </a:p>
        </p:txBody>
      </p:sp>
      <p:sp>
        <p:nvSpPr>
          <p:cNvPr id="2" name="Content Placeholder 1"/>
          <p:cNvSpPr>
            <a:spLocks noGrp="1"/>
          </p:cNvSpPr>
          <p:nvPr>
            <p:ph sz="quarter" idx="1"/>
          </p:nvPr>
        </p:nvSpPr>
        <p:spPr/>
        <p:txBody>
          <a:bodyPr>
            <a:normAutofit/>
          </a:bodyPr>
          <a:lstStyle/>
          <a:p>
            <a:r>
              <a:rPr lang="en-US" dirty="0" smtClean="0">
                <a:solidFill>
                  <a:schemeClr val="tx2"/>
                </a:solidFill>
              </a:rPr>
              <a:t>When an application under your zoning code is filed by a religious organization, perform a RLUIPA analysis</a:t>
            </a:r>
          </a:p>
          <a:p>
            <a:pPr lvl="1"/>
            <a:r>
              <a:rPr lang="en-US" dirty="0" smtClean="0"/>
              <a:t>Determine from the applicant the reasons for </a:t>
            </a:r>
            <a:r>
              <a:rPr lang="en-US" dirty="0"/>
              <a:t>the application (</a:t>
            </a:r>
            <a:r>
              <a:rPr lang="en-US" dirty="0" smtClean="0"/>
              <a:t>i.e. identify applicant’s needs and determine how limitations on use may cause burden) </a:t>
            </a:r>
          </a:p>
          <a:p>
            <a:pPr lvl="1"/>
            <a:r>
              <a:rPr lang="en-US" dirty="0" smtClean="0"/>
              <a:t>Compare the nature and extent of the application to that of other applicants</a:t>
            </a:r>
            <a:r>
              <a:rPr lang="en-US" dirty="0"/>
              <a:t> </a:t>
            </a:r>
            <a:r>
              <a:rPr lang="en-US" dirty="0" smtClean="0"/>
              <a:t>that could be regarded as comparators</a:t>
            </a:r>
          </a:p>
          <a:p>
            <a:pPr lvl="1"/>
            <a:r>
              <a:rPr lang="en-US" dirty="0" smtClean="0"/>
              <a:t>Determine the risk of an equal terms claim if application is denied in whole or in part</a:t>
            </a:r>
          </a:p>
        </p:txBody>
      </p:sp>
    </p:spTree>
    <p:extLst>
      <p:ext uri="{BB962C8B-B14F-4D97-AF65-F5344CB8AC3E}">
        <p14:creationId xmlns:p14="http://schemas.microsoft.com/office/powerpoint/2010/main" val="237519832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Avoiding a RLUIPA Claim</a:t>
            </a:r>
            <a:endParaRPr lang="en-US" dirty="0"/>
          </a:p>
        </p:txBody>
      </p:sp>
      <p:sp>
        <p:nvSpPr>
          <p:cNvPr id="3" name="Content Placeholder 2"/>
          <p:cNvSpPr>
            <a:spLocks noGrp="1"/>
          </p:cNvSpPr>
          <p:nvPr>
            <p:ph sz="quarter" idx="1"/>
          </p:nvPr>
        </p:nvSpPr>
        <p:spPr/>
        <p:txBody>
          <a:bodyPr/>
          <a:lstStyle/>
          <a:p>
            <a:pPr>
              <a:buFont typeface="Arial" pitchFamily="34" charset="0"/>
              <a:buChar char="•"/>
            </a:pPr>
            <a:r>
              <a:rPr lang="en-US" dirty="0">
                <a:solidFill>
                  <a:schemeClr val="tx2"/>
                </a:solidFill>
              </a:rPr>
              <a:t>Avoid discriminatory comments by agency members and the public. </a:t>
            </a:r>
            <a:r>
              <a:rPr lang="en-US" i="1" dirty="0" smtClean="0">
                <a:solidFill>
                  <a:schemeClr val="tx2"/>
                </a:solidFill>
              </a:rPr>
              <a:t>See </a:t>
            </a:r>
            <a:r>
              <a:rPr lang="en-US" i="1" dirty="0">
                <a:solidFill>
                  <a:schemeClr val="tx2"/>
                </a:solidFill>
              </a:rPr>
              <a:t>Fortress Bible Church v. </a:t>
            </a:r>
            <a:r>
              <a:rPr lang="en-US" i="1" dirty="0" err="1">
                <a:solidFill>
                  <a:schemeClr val="tx2"/>
                </a:solidFill>
              </a:rPr>
              <a:t>Feiner</a:t>
            </a:r>
            <a:r>
              <a:rPr lang="en-US" dirty="0">
                <a:solidFill>
                  <a:schemeClr val="tx2"/>
                </a:solidFill>
              </a:rPr>
              <a:t> (2d Cir. 2012); </a:t>
            </a:r>
            <a:r>
              <a:rPr lang="en-US" i="1" dirty="0">
                <a:solidFill>
                  <a:schemeClr val="tx2"/>
                </a:solidFill>
              </a:rPr>
              <a:t>Al </a:t>
            </a:r>
            <a:r>
              <a:rPr lang="en-US" i="1" dirty="0" err="1">
                <a:solidFill>
                  <a:schemeClr val="tx2"/>
                </a:solidFill>
              </a:rPr>
              <a:t>Falah</a:t>
            </a:r>
            <a:r>
              <a:rPr lang="en-US" i="1" dirty="0">
                <a:solidFill>
                  <a:schemeClr val="tx2"/>
                </a:solidFill>
              </a:rPr>
              <a:t> Center v. Township of Bridgewater</a:t>
            </a:r>
            <a:r>
              <a:rPr lang="en-US" dirty="0">
                <a:solidFill>
                  <a:schemeClr val="tx2"/>
                </a:solidFill>
              </a:rPr>
              <a:t> (D. NJ 2013</a:t>
            </a:r>
            <a:r>
              <a:rPr lang="en-US" dirty="0" smtClean="0">
                <a:solidFill>
                  <a:schemeClr val="tx2"/>
                </a:solidFill>
              </a:rPr>
              <a:t>)</a:t>
            </a:r>
          </a:p>
          <a:p>
            <a:pPr marL="0" indent="0">
              <a:buNone/>
            </a:pPr>
            <a:endParaRPr lang="en-US" dirty="0">
              <a:solidFill>
                <a:schemeClr val="tx2"/>
              </a:solidFill>
            </a:endParaRPr>
          </a:p>
          <a:p>
            <a:pPr>
              <a:buFont typeface="Arial" pitchFamily="34" charset="0"/>
              <a:buChar char="•"/>
            </a:pPr>
            <a:r>
              <a:rPr lang="en-US" dirty="0" smtClean="0">
                <a:solidFill>
                  <a:schemeClr val="tx2"/>
                </a:solidFill>
              </a:rPr>
              <a:t>Cleanse the record</a:t>
            </a:r>
            <a:endParaRPr lang="en-US" dirty="0">
              <a:solidFill>
                <a:schemeClr val="tx2"/>
              </a:solidFill>
            </a:endParaRP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095750"/>
            <a:ext cx="2724150" cy="204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95606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868362"/>
          </a:xfrm>
        </p:spPr>
        <p:txBody>
          <a:bodyPr>
            <a:normAutofit/>
          </a:bodyPr>
          <a:lstStyle/>
          <a:p>
            <a:pPr algn="ctr"/>
            <a:r>
              <a:rPr lang="en-US" b="1" dirty="0" smtClean="0"/>
              <a:t>Avoiding a </a:t>
            </a:r>
            <a:r>
              <a:rPr lang="en-US" b="1" dirty="0" err="1" smtClean="0"/>
              <a:t>RLUIPA</a:t>
            </a:r>
            <a:r>
              <a:rPr lang="en-US" b="1" dirty="0" smtClean="0"/>
              <a:t> Claim </a:t>
            </a:r>
            <a:endParaRPr lang="en-US" b="1" dirty="0"/>
          </a:p>
        </p:txBody>
      </p:sp>
      <p:sp>
        <p:nvSpPr>
          <p:cNvPr id="2" name="Content Placeholder 1"/>
          <p:cNvSpPr>
            <a:spLocks noGrp="1"/>
          </p:cNvSpPr>
          <p:nvPr>
            <p:ph sz="quarter" idx="1"/>
          </p:nvPr>
        </p:nvSpPr>
        <p:spPr/>
        <p:txBody>
          <a:bodyPr/>
          <a:lstStyle/>
          <a:p>
            <a:r>
              <a:rPr lang="en-US" dirty="0" smtClean="0">
                <a:solidFill>
                  <a:schemeClr val="tx2"/>
                </a:solidFill>
              </a:rPr>
              <a:t>Invite the applicant to propose a less intensive use (can municipal goals be met in a less restrictive manner?)</a:t>
            </a:r>
          </a:p>
          <a:p>
            <a:endParaRPr lang="en-US" dirty="0" smtClean="0">
              <a:solidFill>
                <a:schemeClr val="tx2"/>
              </a:solidFill>
            </a:endParaRPr>
          </a:p>
          <a:p>
            <a:r>
              <a:rPr lang="en-US" dirty="0" smtClean="0">
                <a:solidFill>
                  <a:schemeClr val="tx2"/>
                </a:solidFill>
              </a:rPr>
              <a:t>Negotiate reasonable conditions</a:t>
            </a:r>
          </a:p>
          <a:p>
            <a:pPr marL="0" indent="0">
              <a:buNone/>
            </a:pPr>
            <a:endParaRPr lang="en-US" dirty="0" smtClean="0">
              <a:solidFill>
                <a:schemeClr val="tx2"/>
              </a:solidFill>
            </a:endParaRPr>
          </a:p>
          <a:p>
            <a:r>
              <a:rPr lang="en-US" dirty="0" smtClean="0">
                <a:solidFill>
                  <a:schemeClr val="tx2"/>
                </a:solidFill>
              </a:rPr>
              <a:t>Negotiate a</a:t>
            </a:r>
          </a:p>
          <a:p>
            <a:pPr marL="0" indent="0">
              <a:buNone/>
            </a:pPr>
            <a:endParaRPr lang="en-US" dirty="0"/>
          </a:p>
        </p:txBody>
      </p:sp>
      <p:pic>
        <p:nvPicPr>
          <p:cNvPr id="8194" name="Picture 2" descr="http://kimsinclairmassagetherapy.com/wp-content/uploads/2015/02/newlo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43400"/>
            <a:ext cx="3615510" cy="181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9194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036" y="152400"/>
            <a:ext cx="6781800" cy="808038"/>
          </a:xfrm>
        </p:spPr>
        <p:txBody>
          <a:bodyPr/>
          <a:lstStyle/>
          <a:p>
            <a:pPr algn="ctr"/>
            <a:r>
              <a:rPr lang="en-US" b="1" dirty="0" smtClean="0"/>
              <a:t>What is Religious Exercise?</a:t>
            </a:r>
            <a:endParaRPr lang="en-US" b="1" dirty="0"/>
          </a:p>
        </p:txBody>
      </p:sp>
      <p:sp>
        <p:nvSpPr>
          <p:cNvPr id="3" name="Content Placeholder 2"/>
          <p:cNvSpPr>
            <a:spLocks noGrp="1"/>
          </p:cNvSpPr>
          <p:nvPr>
            <p:ph sz="quarter" idx="1"/>
          </p:nvPr>
        </p:nvSpPr>
        <p:spPr>
          <a:xfrm>
            <a:off x="685800" y="990600"/>
            <a:ext cx="7772400" cy="5410200"/>
          </a:xfrm>
        </p:spPr>
        <p:txBody>
          <a:bodyPr>
            <a:normAutofit/>
          </a:bodyPr>
          <a:lstStyle/>
          <a:p>
            <a:pPr marL="365760" lvl="1" indent="0">
              <a:buNone/>
            </a:pPr>
            <a:endParaRPr lang="en-US" sz="2400" dirty="0" smtClean="0"/>
          </a:p>
          <a:p>
            <a:pPr marL="708660" lvl="1" indent="-342900">
              <a:buFont typeface="Arial" panose="020B0604020202020204" pitchFamily="34" charset="0"/>
              <a:buChar char="•"/>
            </a:pPr>
            <a:r>
              <a:rPr lang="en-US" sz="2400" dirty="0" smtClean="0"/>
              <a:t>“The </a:t>
            </a:r>
            <a:r>
              <a:rPr lang="en-US" sz="2400" dirty="0"/>
              <a:t>term </a:t>
            </a:r>
            <a:r>
              <a:rPr lang="en-US" sz="2400" dirty="0" smtClean="0"/>
              <a:t>‘religious exercise’ </a:t>
            </a:r>
            <a:r>
              <a:rPr lang="en-US" sz="2400" dirty="0"/>
              <a:t>includes any exercise of religion, whether or not compelled by, or central to, a system of religious belief</a:t>
            </a:r>
            <a:r>
              <a:rPr lang="en-US" sz="2400" dirty="0" smtClean="0"/>
              <a:t>.”</a:t>
            </a:r>
          </a:p>
          <a:p>
            <a:pPr marL="708660" lvl="1" indent="-342900">
              <a:buFont typeface="Arial" panose="020B0604020202020204" pitchFamily="34" charset="0"/>
              <a:buChar char="•"/>
            </a:pPr>
            <a:endParaRPr lang="en-US" sz="2400" i="1" dirty="0"/>
          </a:p>
          <a:p>
            <a:pPr marL="708660" lvl="1" indent="-342900">
              <a:buFont typeface="Arial" panose="020B0604020202020204" pitchFamily="34" charset="0"/>
              <a:buChar char="•"/>
            </a:pPr>
            <a:r>
              <a:rPr lang="en-US" sz="2400" dirty="0" smtClean="0"/>
              <a:t>“The </a:t>
            </a:r>
            <a:r>
              <a:rPr lang="en-US" sz="2400" dirty="0"/>
              <a:t>use, building, or conversion of real property for the purpose of religious exercise shall be considered to be religious exercise of the person or entity that uses or intends to use the property for that purpose</a:t>
            </a:r>
            <a:r>
              <a:rPr lang="en-US" sz="2400" dirty="0" smtClean="0"/>
              <a:t>.”</a:t>
            </a:r>
          </a:p>
          <a:p>
            <a:pPr lvl="1"/>
            <a:endParaRPr lang="en-US" sz="2400" dirty="0"/>
          </a:p>
          <a:p>
            <a:pPr lvl="1"/>
            <a:endParaRPr lang="en-US" sz="2400" dirty="0" smtClean="0"/>
          </a:p>
          <a:p>
            <a:pPr marL="365760" lvl="1" indent="0">
              <a:buNone/>
            </a:pPr>
            <a:endParaRPr lang="en-US" dirty="0" smtClean="0"/>
          </a:p>
          <a:p>
            <a:pPr lvl="1"/>
            <a:endParaRPr lang="en-US" dirty="0" smtClean="0"/>
          </a:p>
          <a:p>
            <a:pPr lvl="1"/>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724400"/>
            <a:ext cx="2985872" cy="147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31214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a:bodyPr>
          <a:lstStyle/>
          <a:p>
            <a:pPr marL="0" indent="0">
              <a:buNone/>
            </a:pPr>
            <a:endParaRPr lang="en-US" u="sng" dirty="0" smtClean="0">
              <a:solidFill>
                <a:schemeClr val="tx2"/>
              </a:solidFill>
            </a:endParaRPr>
          </a:p>
          <a:p>
            <a:pPr marL="0" indent="0">
              <a:buNone/>
            </a:pPr>
            <a:endParaRPr lang="en-US" dirty="0"/>
          </a:p>
        </p:txBody>
      </p:sp>
      <p:sp>
        <p:nvSpPr>
          <p:cNvPr id="2" name="Title 1"/>
          <p:cNvSpPr>
            <a:spLocks noGrp="1"/>
          </p:cNvSpPr>
          <p:nvPr>
            <p:ph type="ctrTitle"/>
          </p:nvPr>
        </p:nvSpPr>
        <p:spPr>
          <a:xfrm>
            <a:off x="762000" y="1371600"/>
            <a:ext cx="7302388" cy="36576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Thank You!</a:t>
            </a:r>
            <a:br>
              <a:rPr lang="en-US" b="1" dirty="0" smtClean="0"/>
            </a:br>
            <a:r>
              <a:rPr lang="en-US" b="1" dirty="0"/>
              <a:t/>
            </a:r>
            <a:br>
              <a:rPr lang="en-US" b="1" dirty="0"/>
            </a:br>
            <a:r>
              <a:rPr lang="en-US" b="1" dirty="0" smtClean="0"/>
              <a:t>Evan J. Seeman, Esq.</a:t>
            </a:r>
            <a:br>
              <a:rPr lang="en-US" b="1" dirty="0" smtClean="0"/>
            </a:br>
            <a:r>
              <a:rPr lang="en-US" b="1" dirty="0" smtClean="0">
                <a:hlinkClick r:id="rId2"/>
              </a:rPr>
              <a:t>eseeman@rc.com</a:t>
            </a:r>
            <a:r>
              <a:rPr lang="en-US" b="1" dirty="0" smtClean="0"/>
              <a:t/>
            </a:r>
            <a:br>
              <a:rPr lang="en-US" b="1" dirty="0" smtClean="0"/>
            </a:br>
            <a:r>
              <a:rPr lang="en-US" b="1" dirty="0"/>
              <a:t/>
            </a:r>
            <a:br>
              <a:rPr lang="en-US" b="1" dirty="0"/>
            </a:br>
            <a:r>
              <a:rPr lang="en-US" b="1" dirty="0" smtClean="0">
                <a:hlinkClick r:id="rId3"/>
              </a:rPr>
              <a:t>www.rluipa-defense.com</a:t>
            </a:r>
            <a:r>
              <a:rPr lang="en-US" b="1" dirty="0" smtClean="0"/>
              <a:t> </a:t>
            </a:r>
            <a:endParaRPr lang="en-US" b="1" dirty="0"/>
          </a:p>
        </p:txBody>
      </p:sp>
    </p:spTree>
    <p:extLst>
      <p:ext uri="{BB962C8B-B14F-4D97-AF65-F5344CB8AC3E}">
        <p14:creationId xmlns:p14="http://schemas.microsoft.com/office/powerpoint/2010/main" val="325041456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743803"/>
          </a:xfrm>
        </p:spPr>
        <p:txBody>
          <a:bodyPr/>
          <a:lstStyle/>
          <a:p>
            <a:pPr algn="ctr"/>
            <a:r>
              <a:rPr lang="en-US" b="1" dirty="0" smtClean="0"/>
              <a:t>Examples of Religious Uses</a:t>
            </a:r>
            <a:endParaRPr lang="en-US" b="1" dirty="0"/>
          </a:p>
        </p:txBody>
      </p:sp>
      <p:sp>
        <p:nvSpPr>
          <p:cNvPr id="3" name="Content Placeholder 2"/>
          <p:cNvSpPr>
            <a:spLocks noGrp="1"/>
          </p:cNvSpPr>
          <p:nvPr>
            <p:ph sz="quarter" idx="1"/>
          </p:nvPr>
        </p:nvSpPr>
        <p:spPr>
          <a:xfrm>
            <a:off x="228600" y="915458"/>
            <a:ext cx="6172200" cy="5561542"/>
          </a:xfrm>
        </p:spPr>
        <p:txBody>
          <a:bodyPr>
            <a:normAutofit/>
          </a:bodyPr>
          <a:lstStyle/>
          <a:p>
            <a:pPr marL="0" indent="0">
              <a:buNone/>
            </a:pPr>
            <a:endParaRPr lang="en-US" dirty="0" smtClean="0"/>
          </a:p>
          <a:p>
            <a:pPr>
              <a:buFont typeface="Courier New" pitchFamily="49" charset="0"/>
              <a:buChar char="o"/>
            </a:pPr>
            <a:endParaRPr lang="en-US" sz="2000" dirty="0"/>
          </a:p>
          <a:p>
            <a:pPr>
              <a:buFont typeface="Courier New" pitchFamily="49" charset="0"/>
              <a:buChar char="o"/>
            </a:pPr>
            <a:endParaRPr lang="en-US" sz="2000" dirty="0" smtClean="0"/>
          </a:p>
          <a:p>
            <a:pPr>
              <a:buFont typeface="Courier New" pitchFamily="49" charset="0"/>
              <a:buChar char="o"/>
            </a:pPr>
            <a:endParaRPr lang="en-US" sz="2000" dirty="0"/>
          </a:p>
          <a:p>
            <a:pPr marL="0" indent="0">
              <a:buNone/>
            </a:pPr>
            <a:r>
              <a:rPr lang="en-US" sz="2000" dirty="0"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3730625"/>
            <a:ext cx="39243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66850"/>
            <a:ext cx="351803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04213"/>
            <a:ext cx="2273997" cy="226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rc.com\shares\hart-redirected\seeman\Desktop\fooddrive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445475"/>
            <a:ext cx="1697832" cy="226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10636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7467600" cy="1143000"/>
          </a:xfrm>
        </p:spPr>
        <p:txBody>
          <a:bodyPr/>
          <a:lstStyle/>
          <a:p>
            <a:pPr algn="ctr"/>
            <a:r>
              <a:rPr lang="en-US" b="1" dirty="0" smtClean="0"/>
              <a:t>What is NOT Religious Exercise?</a:t>
            </a:r>
            <a:endParaRPr lang="en-US" b="1" dirty="0"/>
          </a:p>
        </p:txBody>
      </p:sp>
      <p:sp>
        <p:nvSpPr>
          <p:cNvPr id="3" name="Content Placeholder 2"/>
          <p:cNvSpPr>
            <a:spLocks noGrp="1"/>
          </p:cNvSpPr>
          <p:nvPr>
            <p:ph sz="quarter" idx="1"/>
          </p:nvPr>
        </p:nvSpPr>
        <p:spPr/>
        <p:txBody>
          <a:bodyPr/>
          <a:lstStyle/>
          <a:p>
            <a:r>
              <a:rPr lang="en-US" dirty="0" smtClean="0">
                <a:solidFill>
                  <a:schemeClr val="tx2"/>
                </a:solidFill>
              </a:rPr>
              <a:t>If “beliefs” are </a:t>
            </a:r>
            <a:r>
              <a:rPr lang="en-US" dirty="0">
                <a:solidFill>
                  <a:schemeClr val="tx2"/>
                </a:solidFill>
              </a:rPr>
              <a:t>not sincerely </a:t>
            </a:r>
            <a:r>
              <a:rPr lang="en-US" dirty="0" smtClean="0">
                <a:solidFill>
                  <a:schemeClr val="tx2"/>
                </a:solidFill>
              </a:rPr>
              <a:t>held  but are instead meant </a:t>
            </a:r>
            <a:r>
              <a:rPr lang="en-US" dirty="0">
                <a:solidFill>
                  <a:schemeClr val="tx2"/>
                </a:solidFill>
              </a:rPr>
              <a:t>to circumvent zoning regulations. </a:t>
            </a:r>
            <a:r>
              <a:rPr lang="en-US" i="1" dirty="0">
                <a:solidFill>
                  <a:schemeClr val="tx2"/>
                </a:solidFill>
              </a:rPr>
              <a:t>Church of Universal Love &amp; Music v. Fayette County </a:t>
            </a:r>
            <a:r>
              <a:rPr lang="en-US" dirty="0">
                <a:solidFill>
                  <a:schemeClr val="tx2"/>
                </a:solidFill>
              </a:rPr>
              <a:t>(</a:t>
            </a:r>
            <a:r>
              <a:rPr lang="en-US" dirty="0" err="1">
                <a:solidFill>
                  <a:schemeClr val="tx2"/>
                </a:solidFill>
              </a:rPr>
              <a:t>W.D</a:t>
            </a:r>
            <a:r>
              <a:rPr lang="en-US" dirty="0">
                <a:solidFill>
                  <a:schemeClr val="tx2"/>
                </a:solidFill>
              </a:rPr>
              <a:t>. PA 2008</a:t>
            </a:r>
            <a:r>
              <a:rPr lang="en-US" dirty="0" smtClean="0">
                <a:solidFill>
                  <a:schemeClr val="tx2"/>
                </a:solidFill>
              </a:rPr>
              <a:t>)</a:t>
            </a:r>
          </a:p>
          <a:p>
            <a:endParaRPr lang="en-US" dirty="0" smtClean="0">
              <a:solidFill>
                <a:schemeClr val="tx2"/>
              </a:solidFill>
            </a:endParaRPr>
          </a:p>
          <a:p>
            <a:r>
              <a:rPr lang="en-US" dirty="0" smtClean="0">
                <a:solidFill>
                  <a:schemeClr val="tx2"/>
                </a:solidFill>
              </a:rPr>
              <a:t>Is mixed-use religious exercise?  </a:t>
            </a:r>
            <a:r>
              <a:rPr lang="en-US" i="1" dirty="0" smtClean="0">
                <a:solidFill>
                  <a:schemeClr val="tx2"/>
                </a:solidFill>
              </a:rPr>
              <a:t>See </a:t>
            </a:r>
            <a:r>
              <a:rPr lang="en-US" i="1" dirty="0" err="1" smtClean="0">
                <a:solidFill>
                  <a:schemeClr val="tx2"/>
                </a:solidFill>
              </a:rPr>
              <a:t>Chabad</a:t>
            </a:r>
            <a:r>
              <a:rPr lang="en-US" i="1" dirty="0" smtClean="0">
                <a:solidFill>
                  <a:schemeClr val="tx2"/>
                </a:solidFill>
              </a:rPr>
              <a:t> </a:t>
            </a:r>
            <a:r>
              <a:rPr lang="en-US" i="1" dirty="0" err="1" smtClean="0">
                <a:solidFill>
                  <a:schemeClr val="tx2"/>
                </a:solidFill>
              </a:rPr>
              <a:t>Lubavitch</a:t>
            </a:r>
            <a:r>
              <a:rPr lang="en-US" i="1" dirty="0" smtClean="0">
                <a:solidFill>
                  <a:schemeClr val="tx2"/>
                </a:solidFill>
              </a:rPr>
              <a:t> of Litchfield County, Inc. v. Borough of Litchfield</a:t>
            </a:r>
            <a:r>
              <a:rPr lang="en-US" dirty="0" smtClean="0">
                <a:solidFill>
                  <a:schemeClr val="tx2"/>
                </a:solidFill>
              </a:rPr>
              <a:t> (use of the “segmented” approach)</a:t>
            </a:r>
            <a:endParaRPr lang="en-US" dirty="0">
              <a:solidFill>
                <a:schemeClr val="tx2"/>
              </a:solidFill>
            </a:endParaRPr>
          </a:p>
        </p:txBody>
      </p:sp>
    </p:spTree>
    <p:extLst>
      <p:ext uri="{BB962C8B-B14F-4D97-AF65-F5344CB8AC3E}">
        <p14:creationId xmlns:p14="http://schemas.microsoft.com/office/powerpoint/2010/main" val="38744755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smtClean="0"/>
              <a:t>What is a “Land Use Regulation”</a:t>
            </a:r>
            <a:endParaRPr lang="en-US" b="1" dirty="0"/>
          </a:p>
        </p:txBody>
      </p:sp>
      <p:sp>
        <p:nvSpPr>
          <p:cNvPr id="3" name="Content Placeholder 2"/>
          <p:cNvSpPr>
            <a:spLocks noGrp="1"/>
          </p:cNvSpPr>
          <p:nvPr>
            <p:ph sz="quarter" idx="1"/>
          </p:nvPr>
        </p:nvSpPr>
        <p:spPr>
          <a:xfrm>
            <a:off x="457200" y="1371600"/>
            <a:ext cx="7467600" cy="4873752"/>
          </a:xfrm>
        </p:spPr>
        <p:txBody>
          <a:bodyPr>
            <a:normAutofit fontScale="92500"/>
          </a:bodyPr>
          <a:lstStyle/>
          <a:p>
            <a:pPr marL="0" indent="0">
              <a:buNone/>
            </a:pPr>
            <a:r>
              <a:rPr lang="en-US" dirty="0" smtClean="0">
                <a:solidFill>
                  <a:schemeClr val="tx2"/>
                </a:solidFill>
              </a:rPr>
              <a:t>“[A] </a:t>
            </a:r>
            <a:r>
              <a:rPr lang="en-US" dirty="0">
                <a:solidFill>
                  <a:schemeClr val="tx2"/>
                </a:solidFill>
              </a:rPr>
              <a:t>zoning or </a:t>
            </a:r>
            <a:r>
              <a:rPr lang="en-US" dirty="0" err="1">
                <a:solidFill>
                  <a:schemeClr val="tx2"/>
                </a:solidFill>
              </a:rPr>
              <a:t>landmarking</a:t>
            </a:r>
            <a:r>
              <a:rPr lang="en-US" dirty="0">
                <a:solidFill>
                  <a:schemeClr val="tx2"/>
                </a:solidFill>
              </a:rPr>
              <a:t> law, or the application of such a law, that limits or restricts a claimant’s use or development of land (including a structure affixed to land), if the claimant has an ownership, leasehold, easement, servitude, or other property interest in the regulated land or a contract or option to acquire such an </a:t>
            </a:r>
            <a:r>
              <a:rPr lang="en-US" dirty="0" smtClean="0">
                <a:solidFill>
                  <a:schemeClr val="tx2"/>
                </a:solidFill>
              </a:rPr>
              <a:t>interest.”</a:t>
            </a:r>
            <a:r>
              <a:rPr lang="en-US" dirty="0">
                <a:solidFill>
                  <a:schemeClr val="tx2"/>
                </a:solidFill>
              </a:rPr>
              <a:t> </a:t>
            </a:r>
            <a:r>
              <a:rPr lang="en-US" dirty="0" smtClean="0">
                <a:solidFill>
                  <a:schemeClr val="tx2"/>
                </a:solidFill>
              </a:rPr>
              <a:t> </a:t>
            </a:r>
          </a:p>
          <a:p>
            <a:pPr marL="0" indent="0">
              <a:buNone/>
            </a:pPr>
            <a:endParaRPr lang="en-US" dirty="0">
              <a:solidFill>
                <a:schemeClr val="tx2"/>
              </a:solidFill>
            </a:endParaRPr>
          </a:p>
          <a:p>
            <a:pPr marL="0" indent="0">
              <a:buNone/>
            </a:pPr>
            <a:r>
              <a:rPr lang="en-US" i="1" dirty="0" smtClean="0">
                <a:solidFill>
                  <a:schemeClr val="tx2"/>
                </a:solidFill>
              </a:rPr>
              <a:t>24 </a:t>
            </a:r>
            <a:r>
              <a:rPr lang="en-US" i="1" dirty="0" err="1" smtClean="0">
                <a:solidFill>
                  <a:schemeClr val="tx2"/>
                </a:solidFill>
              </a:rPr>
              <a:t>U.S.C</a:t>
            </a:r>
            <a:r>
              <a:rPr lang="en-US" i="1" dirty="0" smtClean="0">
                <a:solidFill>
                  <a:schemeClr val="tx2"/>
                </a:solidFill>
              </a:rPr>
              <a:t>. 2000-5(5)</a:t>
            </a:r>
          </a:p>
          <a:p>
            <a:pPr marL="0" indent="0">
              <a:buNone/>
            </a:pPr>
            <a:endParaRPr lang="en-US" i="1" dirty="0"/>
          </a:p>
          <a:p>
            <a:pPr marL="0" indent="0">
              <a:buNone/>
            </a:pPr>
            <a:endParaRPr lang="en-US" i="1" dirty="0" smtClean="0"/>
          </a:p>
          <a:p>
            <a:pPr marL="0" indent="0">
              <a:buNone/>
            </a:pPr>
            <a:r>
              <a:rPr lang="en-US" sz="1600" dirty="0"/>
              <a:t>	</a:t>
            </a:r>
            <a:r>
              <a:rPr lang="en-US" sz="1600" dirty="0" smtClean="0"/>
              <a:t>Photo credit: Daniel Lobo</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19600"/>
            <a:ext cx="24638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19519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15962"/>
          </a:xfrm>
        </p:spPr>
        <p:txBody>
          <a:bodyPr/>
          <a:lstStyle/>
          <a:p>
            <a:pPr algn="ctr"/>
            <a:r>
              <a:rPr lang="en-US" b="1" dirty="0" smtClean="0"/>
              <a:t>What is a “Land Use Regulation”?</a:t>
            </a:r>
            <a:endParaRPr lang="en-US" b="1" dirty="0"/>
          </a:p>
        </p:txBody>
      </p:sp>
      <p:sp>
        <p:nvSpPr>
          <p:cNvPr id="3" name="Content Placeholder 2"/>
          <p:cNvSpPr>
            <a:spLocks noGrp="1"/>
          </p:cNvSpPr>
          <p:nvPr>
            <p:ph sz="quarter" idx="1"/>
          </p:nvPr>
        </p:nvSpPr>
        <p:spPr>
          <a:xfrm>
            <a:off x="685800" y="1143000"/>
            <a:ext cx="7467600" cy="4873752"/>
          </a:xfrm>
        </p:spPr>
        <p:txBody>
          <a:bodyPr>
            <a:normAutofit fontScale="92500" lnSpcReduction="20000"/>
          </a:bodyPr>
          <a:lstStyle/>
          <a:p>
            <a:endParaRPr lang="en-US" u="sng" dirty="0" smtClean="0"/>
          </a:p>
          <a:p>
            <a:r>
              <a:rPr lang="en-US" u="sng" dirty="0" smtClean="0">
                <a:solidFill>
                  <a:schemeClr val="tx2"/>
                </a:solidFill>
              </a:rPr>
              <a:t>Building </a:t>
            </a:r>
            <a:r>
              <a:rPr lang="en-US" u="sng" smtClean="0">
                <a:solidFill>
                  <a:schemeClr val="tx2"/>
                </a:solidFill>
              </a:rPr>
              <a:t>&amp; Safety Codes</a:t>
            </a:r>
            <a:r>
              <a:rPr lang="en-US" smtClean="0">
                <a:solidFill>
                  <a:schemeClr val="tx2"/>
                </a:solidFill>
              </a:rPr>
              <a:t> </a:t>
            </a:r>
            <a:r>
              <a:rPr lang="en-US" dirty="0">
                <a:solidFill>
                  <a:schemeClr val="tx2"/>
                </a:solidFill>
              </a:rPr>
              <a:t>– No.</a:t>
            </a:r>
          </a:p>
          <a:p>
            <a:pPr lvl="1"/>
            <a:r>
              <a:rPr lang="en-US" sz="2400" dirty="0"/>
              <a:t>Salman v. City of Phoenix (D. AZ 2015</a:t>
            </a:r>
            <a:r>
              <a:rPr lang="en-US" sz="2400" dirty="0" smtClean="0"/>
              <a:t>).</a:t>
            </a:r>
          </a:p>
          <a:p>
            <a:pPr lvl="1"/>
            <a:r>
              <a:rPr lang="en-US" sz="2400" dirty="0" smtClean="0"/>
              <a:t>Affordable Recovery Housing v. City of Blue Island (N.D. Ill 2016)</a:t>
            </a:r>
            <a:endParaRPr lang="en-US" sz="2400" dirty="0"/>
          </a:p>
          <a:p>
            <a:endParaRPr lang="en-US" u="sng" dirty="0" smtClean="0">
              <a:solidFill>
                <a:schemeClr val="tx2"/>
              </a:solidFill>
            </a:endParaRPr>
          </a:p>
          <a:p>
            <a:r>
              <a:rPr lang="en-US" u="sng" dirty="0" smtClean="0">
                <a:solidFill>
                  <a:schemeClr val="tx2"/>
                </a:solidFill>
              </a:rPr>
              <a:t>Environmental </a:t>
            </a:r>
            <a:r>
              <a:rPr lang="en-US" u="sng" dirty="0">
                <a:solidFill>
                  <a:schemeClr val="tx2"/>
                </a:solidFill>
              </a:rPr>
              <a:t>Review</a:t>
            </a:r>
            <a:r>
              <a:rPr lang="en-US" dirty="0">
                <a:solidFill>
                  <a:schemeClr val="tx2"/>
                </a:solidFill>
              </a:rPr>
              <a:t> – Possibly.</a:t>
            </a:r>
          </a:p>
          <a:p>
            <a:pPr lvl="1"/>
            <a:r>
              <a:rPr lang="en-US" sz="2400" dirty="0"/>
              <a:t>Fortress Bible Church v. </a:t>
            </a:r>
            <a:r>
              <a:rPr lang="en-US" sz="2400" dirty="0" err="1"/>
              <a:t>Feiner</a:t>
            </a:r>
            <a:r>
              <a:rPr lang="en-US" sz="2400" dirty="0"/>
              <a:t> (2d Cir. 2012).</a:t>
            </a:r>
          </a:p>
          <a:p>
            <a:pPr marL="0" indent="0">
              <a:buNone/>
            </a:pPr>
            <a:endParaRPr lang="en-US" u="sng" dirty="0">
              <a:solidFill>
                <a:schemeClr val="tx2"/>
              </a:solidFill>
            </a:endParaRPr>
          </a:p>
          <a:p>
            <a:r>
              <a:rPr lang="en-US" u="sng" dirty="0" smtClean="0">
                <a:solidFill>
                  <a:schemeClr val="tx2"/>
                </a:solidFill>
              </a:rPr>
              <a:t>Eminent Domain</a:t>
            </a:r>
            <a:r>
              <a:rPr lang="en-US" dirty="0" smtClean="0">
                <a:solidFill>
                  <a:schemeClr val="tx2"/>
                </a:solidFill>
              </a:rPr>
              <a:t> – Maybe, but probably </a:t>
            </a:r>
            <a:r>
              <a:rPr lang="en-US" dirty="0">
                <a:solidFill>
                  <a:schemeClr val="tx2"/>
                </a:solidFill>
              </a:rPr>
              <a:t>not</a:t>
            </a:r>
            <a:r>
              <a:rPr lang="en-US" dirty="0" smtClean="0">
                <a:solidFill>
                  <a:schemeClr val="tx2"/>
                </a:solidFill>
              </a:rPr>
              <a:t>.</a:t>
            </a:r>
          </a:p>
          <a:p>
            <a:pPr lvl="1"/>
            <a:r>
              <a:rPr lang="en-US" sz="2400" dirty="0"/>
              <a:t>St. John’s United Church of Christ v. City of Chicago (7th Cir. 2007</a:t>
            </a:r>
            <a:r>
              <a:rPr lang="en-US" sz="2400" dirty="0" smtClean="0"/>
              <a:t>); </a:t>
            </a:r>
            <a:r>
              <a:rPr lang="en-US" sz="2400" dirty="0"/>
              <a:t>Congregation </a:t>
            </a:r>
            <a:r>
              <a:rPr lang="en-US" sz="2400" dirty="0" err="1"/>
              <a:t>Adas</a:t>
            </a:r>
            <a:r>
              <a:rPr lang="en-US" sz="2400" dirty="0"/>
              <a:t> </a:t>
            </a:r>
            <a:r>
              <a:rPr lang="en-US" sz="2400" dirty="0" err="1"/>
              <a:t>Yerim</a:t>
            </a:r>
            <a:r>
              <a:rPr lang="en-US" sz="2400" dirty="0"/>
              <a:t> v. City of New </a:t>
            </a:r>
            <a:r>
              <a:rPr lang="en-US" sz="2400" dirty="0" smtClean="0"/>
              <a:t>York (</a:t>
            </a:r>
            <a:r>
              <a:rPr lang="en-US" sz="2400" dirty="0" err="1"/>
              <a:t>E.D.N.Y</a:t>
            </a:r>
            <a:r>
              <a:rPr lang="en-US" sz="2400" dirty="0"/>
              <a:t>. 2009). </a:t>
            </a:r>
            <a:endParaRPr lang="en-US" sz="2400" dirty="0" smtClean="0"/>
          </a:p>
          <a:p>
            <a:pPr marL="365760" lvl="1" indent="0">
              <a:buNone/>
            </a:pPr>
            <a:endParaRPr lang="en-US" dirty="0" smtClean="0"/>
          </a:p>
          <a:p>
            <a:endParaRPr lang="en-US" dirty="0" smtClean="0"/>
          </a:p>
        </p:txBody>
      </p:sp>
    </p:spTree>
    <p:extLst>
      <p:ext uri="{BB962C8B-B14F-4D97-AF65-F5344CB8AC3E}">
        <p14:creationId xmlns:p14="http://schemas.microsoft.com/office/powerpoint/2010/main" val="246033770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b="1" dirty="0" smtClean="0"/>
              <a:t>What is a Substantial Burden?</a:t>
            </a:r>
            <a:endParaRPr lang="en-US" b="1" dirty="0"/>
          </a:p>
        </p:txBody>
      </p:sp>
      <p:sp>
        <p:nvSpPr>
          <p:cNvPr id="3" name="Content Placeholder 2"/>
          <p:cNvSpPr>
            <a:spLocks noGrp="1"/>
          </p:cNvSpPr>
          <p:nvPr>
            <p:ph sz="quarter" idx="1"/>
          </p:nvPr>
        </p:nvSpPr>
        <p:spPr>
          <a:xfrm>
            <a:off x="304800" y="1066800"/>
            <a:ext cx="8503920" cy="4572000"/>
          </a:xfrm>
        </p:spPr>
        <p:txBody>
          <a:bodyPr/>
          <a:lstStyle/>
          <a:p>
            <a:pPr marL="525780" indent="-457200">
              <a:buFont typeface="Arial" panose="020B0604020202020204" pitchFamily="34" charset="0"/>
              <a:buChar char="•"/>
            </a:pPr>
            <a:endParaRPr lang="en-US" dirty="0" smtClean="0">
              <a:solidFill>
                <a:schemeClr val="tx2"/>
              </a:solidFill>
            </a:endParaRPr>
          </a:p>
          <a:p>
            <a:pPr marL="525780" indent="-457200">
              <a:buFont typeface="Arial" panose="020B0604020202020204" pitchFamily="34" charset="0"/>
              <a:buChar char="•"/>
            </a:pPr>
            <a:r>
              <a:rPr lang="en-US" dirty="0" smtClean="0">
                <a:solidFill>
                  <a:schemeClr val="tx2"/>
                </a:solidFill>
              </a:rPr>
              <a:t>Congress </a:t>
            </a:r>
            <a:r>
              <a:rPr lang="en-US" dirty="0">
                <a:solidFill>
                  <a:schemeClr val="tx2"/>
                </a:solidFill>
              </a:rPr>
              <a:t>intentionally left the term  “substantial burden” </a:t>
            </a:r>
            <a:r>
              <a:rPr lang="en-US" dirty="0" smtClean="0">
                <a:solidFill>
                  <a:schemeClr val="tx2"/>
                </a:solidFill>
              </a:rPr>
              <a:t>undefined. </a:t>
            </a:r>
            <a:endParaRPr lang="en-US" dirty="0">
              <a:solidFill>
                <a:schemeClr val="tx2"/>
              </a:solidFill>
            </a:endParaRPr>
          </a:p>
          <a:p>
            <a:pPr marL="525780" indent="-457200">
              <a:buFont typeface="Arial" panose="020B0604020202020204" pitchFamily="34" charset="0"/>
              <a:buChar char="•"/>
            </a:pPr>
            <a:endParaRPr lang="en-US" sz="2200" dirty="0" smtClean="0">
              <a:solidFill>
                <a:schemeClr val="tx2"/>
              </a:solidFill>
            </a:endParaRPr>
          </a:p>
          <a:p>
            <a:pPr marL="525780" indent="-457200">
              <a:buFont typeface="Arial" panose="020B0604020202020204" pitchFamily="34" charset="0"/>
              <a:buChar char="•"/>
            </a:pPr>
            <a:r>
              <a:rPr lang="en-US" sz="2200" dirty="0" smtClean="0">
                <a:solidFill>
                  <a:schemeClr val="tx2"/>
                </a:solidFill>
              </a:rPr>
              <a:t>The </a:t>
            </a:r>
            <a:r>
              <a:rPr lang="en-US" sz="2200" dirty="0">
                <a:solidFill>
                  <a:schemeClr val="tx2"/>
                </a:solidFill>
              </a:rPr>
              <a:t>term ‘substantial burden’ as used in this Act is not intended to be given any broader definition than the Supreme Court’s articulation of the concept of substantial burden or religious </a:t>
            </a:r>
            <a:r>
              <a:rPr lang="en-US" sz="2200" dirty="0" smtClean="0">
                <a:solidFill>
                  <a:schemeClr val="tx2"/>
                </a:solidFill>
              </a:rPr>
              <a:t>exercise. Joint </a:t>
            </a:r>
            <a:r>
              <a:rPr lang="en-US" sz="2200" dirty="0">
                <a:solidFill>
                  <a:schemeClr val="tx2"/>
                </a:solidFill>
              </a:rPr>
              <a:t>Statement, 146 Cong. Rec. 16,700 (</a:t>
            </a:r>
            <a:r>
              <a:rPr lang="en-US" sz="2200" dirty="0" smtClean="0">
                <a:solidFill>
                  <a:schemeClr val="tx2"/>
                </a:solidFill>
              </a:rPr>
              <a:t>2000)</a:t>
            </a:r>
            <a:endParaRPr lang="en-US" sz="2200" dirty="0">
              <a:solidFill>
                <a:schemeClr val="tx2"/>
              </a:solidFill>
            </a:endParaRP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95800"/>
            <a:ext cx="2216270" cy="188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33099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792162"/>
          </a:xfrm>
        </p:spPr>
        <p:txBody>
          <a:bodyPr>
            <a:normAutofit fontScale="90000"/>
          </a:bodyPr>
          <a:lstStyle/>
          <a:p>
            <a:pPr algn="ctr"/>
            <a:r>
              <a:rPr lang="en-US" b="1" dirty="0" smtClean="0"/>
              <a:t>Where Might a Substantial Burden Claim Arise? </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solidFill>
                  <a:schemeClr val="tx2"/>
                </a:solidFill>
              </a:rPr>
              <a:t>Complete or partial denial of application for zoning relief (special permit, rezone, site plan, etc.)</a:t>
            </a:r>
          </a:p>
          <a:p>
            <a:endParaRPr lang="en-US" dirty="0" smtClean="0">
              <a:solidFill>
                <a:schemeClr val="tx2"/>
              </a:solidFill>
            </a:endParaRPr>
          </a:p>
          <a:p>
            <a:r>
              <a:rPr lang="en-US" dirty="0" smtClean="0">
                <a:solidFill>
                  <a:schemeClr val="tx2"/>
                </a:solidFill>
              </a:rPr>
              <a:t>Approval of application for zoning relief subject to conditions</a:t>
            </a:r>
          </a:p>
          <a:p>
            <a:endParaRPr lang="en-US" dirty="0" smtClean="0">
              <a:solidFill>
                <a:schemeClr val="tx2"/>
              </a:solidFill>
            </a:endParaRPr>
          </a:p>
          <a:p>
            <a:r>
              <a:rPr lang="en-US" dirty="0" smtClean="0">
                <a:solidFill>
                  <a:schemeClr val="tx2"/>
                </a:solidFill>
              </a:rPr>
              <a:t>Order from local official (i.e., cease and desist order, notice of violation, etc.)</a:t>
            </a:r>
          </a:p>
          <a:p>
            <a:endParaRPr lang="en-US" dirty="0" smtClean="0">
              <a:solidFill>
                <a:schemeClr val="tx2"/>
              </a:solidFill>
            </a:endParaRPr>
          </a:p>
          <a:p>
            <a:r>
              <a:rPr lang="en-US" dirty="0" smtClean="0">
                <a:solidFill>
                  <a:schemeClr val="tx2"/>
                </a:solidFill>
              </a:rPr>
              <a:t>Text of zoning regulations</a:t>
            </a:r>
            <a:endParaRPr lang="en-US" dirty="0">
              <a:solidFill>
                <a:schemeClr val="tx2"/>
              </a:solidFill>
            </a:endParaRPr>
          </a:p>
        </p:txBody>
      </p:sp>
    </p:spTree>
    <p:extLst>
      <p:ext uri="{BB962C8B-B14F-4D97-AF65-F5344CB8AC3E}">
        <p14:creationId xmlns:p14="http://schemas.microsoft.com/office/powerpoint/2010/main" val="2442652764"/>
      </p:ext>
    </p:extLst>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obinson + Cole">
  <a:themeElements>
    <a:clrScheme name="R+C Colors 2015">
      <a:dk1>
        <a:srgbClr val="2D3E4E"/>
      </a:dk1>
      <a:lt1>
        <a:srgbClr val="FFFFFF"/>
      </a:lt1>
      <a:dk2>
        <a:srgbClr val="495960"/>
      </a:dk2>
      <a:lt2>
        <a:srgbClr val="D7D7D8"/>
      </a:lt2>
      <a:accent1>
        <a:srgbClr val="56BB72"/>
      </a:accent1>
      <a:accent2>
        <a:srgbClr val="72A0BB"/>
      </a:accent2>
      <a:accent3>
        <a:srgbClr val="EB5A4B"/>
      </a:accent3>
      <a:accent4>
        <a:srgbClr val="FAA919"/>
      </a:accent4>
      <a:accent5>
        <a:srgbClr val="495960"/>
      </a:accent5>
      <a:accent6>
        <a:srgbClr val="93A299"/>
      </a:accent6>
      <a:hlink>
        <a:srgbClr val="56BB72"/>
      </a:hlink>
      <a:folHlink>
        <a:srgbClr val="72A0BB"/>
      </a:folHlink>
    </a:clrScheme>
    <a:fontScheme name="R+C Theme Fonts">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ujr" typeface="Shruti"/>
        <a:font script="Khmr" typeface="MoolBoran"/>
        <a:font script="Beng" typeface="Vrinda"/>
        <a:font script="Orya" typeface="Kalinga"/>
        <a:font script="Cans" typeface="Euphemia"/>
        <a:font script="Mlym" typeface="Kartika"/>
        <a:font script="Telu" typeface="Gautami"/>
        <a:font script="Hant" typeface="新細明體"/>
        <a:font script="Viet" typeface="Times New Roman"/>
        <a:font script="Jpan" typeface="ＭＳ Ｐゴシック"/>
        <a:font script="Sinh" typeface="Iskoola Pota"/>
        <a:font script="Hans" typeface="宋体"/>
        <a:font script="Arab" typeface="Times New Roman"/>
        <a:font script="Hang" typeface="맑은 고딕"/>
        <a:font script="Yiii" typeface="Microsoft Yi Baiti"/>
        <a:font script="Deva" typeface="Mangal"/>
        <a:font script="Uigh" typeface="Microsoft Uighur"/>
        <a:font script="Ethi" typeface="Nyala"/>
        <a:font script="Taml" typeface="Latha"/>
        <a:font script="Thaa" typeface="MV Boli"/>
        <a:font script="Hebr" typeface="Times New Roman"/>
        <a:font script="Tibt" typeface="Microsoft Himalaya"/>
        <a:font script="Knda" typeface="Tunga"/>
        <a:font script="Guru" typeface="Raavi"/>
        <a:font script="Mong" typeface="Mongolian Baiti"/>
        <a:font script="Cher" typeface="Plantagenet Cherokee"/>
        <a:font script="Thai" typeface="Angsana New"/>
        <a:font script="Laoo" typeface="DokChampa"/>
        <a:font script="Geor" typeface="Sylfaen"/>
        <a:font script="Syrc" typeface="Estrangelo Edessa"/>
      </a:majorFont>
      <a:minorFont>
        <a:latin typeface="Calibri"/>
        <a:ea typeface=""/>
        <a:cs typeface=""/>
        <a:font script="Gujr" typeface="Shruti"/>
        <a:font script="Khmr" typeface="DaunPenh"/>
        <a:font script="Beng" typeface="Vrinda"/>
        <a:font script="Orya" typeface="Kalinga"/>
        <a:font script="Cans" typeface="Euphemia"/>
        <a:font script="Mlym" typeface="Kartika"/>
        <a:font script="Telu" typeface="Gautami"/>
        <a:font script="Hant" typeface="新細明體"/>
        <a:font script="Viet" typeface="Arial"/>
        <a:font script="Jpan" typeface="ＭＳ Ｐゴシック"/>
        <a:font script="Sinh" typeface="Iskoola Pota"/>
        <a:font script="Hans" typeface="宋体"/>
        <a:font script="Arab" typeface="Arial"/>
        <a:font script="Hang" typeface="맑은 고딕"/>
        <a:font script="Yiii" typeface="Microsoft Yi Baiti"/>
        <a:font script="Deva" typeface="Mangal"/>
        <a:font script="Uigh" typeface="Microsoft Uighur"/>
        <a:font script="Ethi" typeface="Nyala"/>
        <a:font script="Taml" typeface="Latha"/>
        <a:font script="Thaa" typeface="MV Boli"/>
        <a:font script="Hebr" typeface="Arial"/>
        <a:font script="Tibt" typeface="Microsoft Himalaya"/>
        <a:font script="Knda" typeface="Tunga"/>
        <a:font script="Guru" typeface="Raavi"/>
        <a:font script="Mong" typeface="Mongolian Baiti"/>
        <a:font script="Cher" typeface="Plantagenet Cherokee"/>
        <a:font script="Thai" typeface="Cordia New"/>
        <a:font script="Laoo" typeface="DokChamp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Robinson + Cole</Template>
  <TotalTime>906</TotalTime>
  <Words>1782</Words>
  <Application>Microsoft Office PowerPoint</Application>
  <PresentationFormat>On-screen Show (4:3)</PresentationFormat>
  <Paragraphs>192</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Robinson + Cole</vt:lpstr>
      <vt:lpstr>   </vt:lpstr>
      <vt:lpstr>Types of RLUIPA Claims</vt:lpstr>
      <vt:lpstr>What is Religious Exercise?</vt:lpstr>
      <vt:lpstr>Examples of Religious Uses</vt:lpstr>
      <vt:lpstr>What is NOT Religious Exercise?</vt:lpstr>
      <vt:lpstr>What is a “Land Use Regulation”</vt:lpstr>
      <vt:lpstr>What is a “Land Use Regulation”?</vt:lpstr>
      <vt:lpstr>What is a Substantial Burden?</vt:lpstr>
      <vt:lpstr>Where Might a Substantial Burden Claim Arise? </vt:lpstr>
      <vt:lpstr>What is a Substantial Burden?</vt:lpstr>
      <vt:lpstr>A Substantial Burden Trend?</vt:lpstr>
      <vt:lpstr>What Else is a Substantial Burden?</vt:lpstr>
      <vt:lpstr>What is a Substantial Burden?</vt:lpstr>
      <vt:lpstr>Substantial Burden Factors</vt:lpstr>
      <vt:lpstr>Compelling Interests</vt:lpstr>
      <vt:lpstr>Examples of Compelling Interests</vt:lpstr>
      <vt:lpstr>Least Restrictive Means</vt:lpstr>
      <vt:lpstr>More On Least Restrictive Means</vt:lpstr>
      <vt:lpstr>Equal Terms Provision</vt:lpstr>
      <vt:lpstr>The Equal Terms Tests</vt:lpstr>
      <vt:lpstr>Types of Assembly Uses</vt:lpstr>
      <vt:lpstr>Nondiscrimination Provision</vt:lpstr>
      <vt:lpstr>Exclusions &amp; Limits Provision</vt:lpstr>
      <vt:lpstr>RLUIPA’s “Safe Harbor” Provision</vt:lpstr>
      <vt:lpstr>Avoiding a RLUIPA Claim </vt:lpstr>
      <vt:lpstr>Avoiding a RLUIPA Claim </vt:lpstr>
      <vt:lpstr>Avoiding a RLUIPA claim </vt:lpstr>
      <vt:lpstr>Avoiding a RLUIPA Claim</vt:lpstr>
      <vt:lpstr>Avoiding a RLUIPA Claim </vt:lpstr>
      <vt:lpstr>    Thank You!  Evan J. Seeman, Esq. eseeman@rc.com  www.rluipa-defense.com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RLUIPA Defense: Avoiding and Defending RLUIPA Claims</dc:title>
  <dc:creator>Administrator</dc:creator>
  <cp:lastModifiedBy>administrator</cp:lastModifiedBy>
  <cp:revision>155</cp:revision>
  <cp:lastPrinted>2016-04-01T00:16:47Z</cp:lastPrinted>
  <dcterms:created xsi:type="dcterms:W3CDTF">2015-06-04T16:31:43Z</dcterms:created>
  <dcterms:modified xsi:type="dcterms:W3CDTF">2016-04-03T16:34:37Z</dcterms:modified>
</cp:coreProperties>
</file>