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Aspose.Slides for .NET 5.8.0.0--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r:id="rId1" id="2147483696"/>
  </p:sldMasterIdLst>
  <p:notesMasterIdLst>
    <p:notesMasterId r:id="rId25"/>
  </p:notesMasterIdLst>
  <p:sldIdLst>
    <p:sldId r:id="rId2" id="256"/>
    <p:sldId r:id="rId3" id="257"/>
    <p:sldId r:id="rId4" id="259"/>
    <p:sldId r:id="rId5" id="258"/>
    <p:sldId r:id="rId6" id="260"/>
    <p:sldId r:id="rId7" id="264"/>
    <p:sldId r:id="rId8" id="266"/>
    <p:sldId r:id="rId9" id="267"/>
    <p:sldId r:id="rId10" id="268"/>
    <p:sldId r:id="rId11" id="284"/>
    <p:sldId r:id="rId12" id="285"/>
    <p:sldId r:id="rId13" id="269"/>
    <p:sldId r:id="rId14" id="270"/>
    <p:sldId r:id="rId15" id="271"/>
    <p:sldId r:id="rId16" id="272"/>
    <p:sldId r:id="rId17" id="274"/>
    <p:sldId r:id="rId18" id="279"/>
    <p:sldId r:id="rId19" id="286"/>
    <p:sldId r:id="rId20" id="280"/>
    <p:sldId r:id="rId21" id="281"/>
    <p:sldId r:id="rId22" id="282"/>
    <p:sldId r:id="rId23" id="283"/>
    <p:sldId r:id="rId24" id="2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98" autoAdjust="0"/>
  </p:normalViewPr>
  <p:slideViewPr>
    <p:cSldViewPr>
      <p:cViewPr varScale="1">
        <p:scale>
          <a:sx n="71" d="100"/>
          <a:sy n="71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notesMaster" Target="notesMasters/notesMaster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DE47C-8A55-426D-AC01-597B0DDD47B0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2EAAE-3C9C-4CC2-A708-7B286465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4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2EAAE-3C9C-4CC2-A708-7B286465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83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2EAAE-3C9C-4CC2-A708-7B286465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08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018E-7588-4588-A708-2E3C0C2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25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018E-7588-4588-A708-2E3C0C2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81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018E-7588-4588-A708-2E3C0C2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71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018E-7588-4588-A708-2E3C0C2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88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018E-7588-4588-A708-2E3C0C2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69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018E-7588-4588-A708-2E3C0C2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4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2EAAE-3C9C-4CC2-A708-7B286465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66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018E-7588-4588-A708-2E3C0C2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63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018E-7588-4588-A708-2E3C0C2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2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2EAAE-3C9C-4CC2-A708-7B286465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3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018E-7588-4588-A708-2E3C0C2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66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018E-7588-4588-A708-2E3C0C2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4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2EAAE-3C9C-4CC2-A708-7B286465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42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2EAAE-3C9C-4CC2-A708-7B286465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80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2EAAE-3C9C-4CC2-A708-7B286465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37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018E-7588-4588-A708-2E3C0C2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018E-7588-4588-A708-2E3C0C2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01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018E-7588-4588-A708-2E3C0C2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49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018E-7588-4588-A708-2E3C0C2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8819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1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1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81000" y="0"/>
            <a:ext cx="609600" cy="6858000"/>
          </a:xfrm>
          <a:prstGeom prst="rect"/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276336" y="0"/>
            <a:ext cx="104664" cy="6858000"/>
          </a:xfrm>
          <a:prstGeom prst="rect"/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>
          <a:xfrm>
            <a:off x="990600" y="0"/>
            <a:ext cx="181872" cy="6858000"/>
          </a:xfrm>
          <a:prstGeom prst="rect"/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1141320" y="0"/>
            <a:ext cx="230280" cy="6858000"/>
          </a:xfrm>
          <a:prstGeom prst="rect"/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>
          <a:xfrm>
            <a:off x="106344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>
          <a:xfrm>
            <a:off x="914400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>
          <a:xfrm>
            <a:off x="854112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>
          <a:xfrm>
            <a:off x="1726640" y="0"/>
            <a:ext cx="0" cy="6858000"/>
          </a:xfrm>
          <a:prstGeom prst="line"/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>
          <a:xfrm>
            <a:off x="1066800" y="0"/>
            <a:ext cx="0" cy="6858000"/>
          </a:xfrm>
          <a:prstGeom prst="line"/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>
          <a:xfrm>
            <a:off x="9113856" y="0"/>
            <a:ext cx="0" cy="6858000"/>
          </a:xfrm>
          <a:prstGeom prst="line"/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>
            <a:off x="1219200" y="0"/>
            <a:ext cx="76200" cy="6858000"/>
          </a:xfrm>
          <a:prstGeom prst="rect"/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Oval 20"/>
          <p:cNvSpPr/>
          <p:nvPr/>
        </p:nvSpPr>
        <p:spPr>
          <a:xfrm>
            <a:off x="609600" y="3429000"/>
            <a:ext cx="1295400" cy="1295400"/>
          </a:xfrm>
          <a:prstGeom prst="ellipse"/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al 22"/>
          <p:cNvSpPr/>
          <p:nvPr/>
        </p:nvSpPr>
        <p:spPr>
          <a:xfrm>
            <a:off x="1309632" y="4866752"/>
            <a:ext cx="641424" cy="641424"/>
          </a:xfrm>
          <a:prstGeom prst="ellipse"/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val 23"/>
          <p:cNvSpPr/>
          <p:nvPr/>
        </p:nvSpPr>
        <p:spPr>
          <a:xfrm>
            <a:off x="1091080" y="5500632"/>
            <a:ext cx="137160" cy="137160"/>
          </a:xfrm>
          <a:prstGeom prst="ellipse"/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val 25"/>
          <p:cNvSpPr/>
          <p:nvPr/>
        </p:nvSpPr>
        <p:spPr>
          <a:xfrm>
            <a:off x="1664208" y="5788152"/>
            <a:ext cx="274320" cy="274320"/>
          </a:xfrm>
          <a:prstGeom prst="ellipse"/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/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325544" y="4928702"/>
            <a:ext cx="609600" cy="517524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1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1" smtClean="0"/>
              <a:t>Click to edit Master text styles</a:t>
            </a:r>
          </a:p>
          <a:p>
            <a:pPr lvl="1" eaLnBrk="1" latinLnBrk="0" hangingPunct="1"/>
            <a:r>
              <a:rPr lang="en-US" dirty="1" smtClean="0"/>
              <a:t>Second level</a:t>
            </a:r>
          </a:p>
          <a:p>
            <a:pPr lvl="2" eaLnBrk="1" latinLnBrk="0" hangingPunct="1"/>
            <a:r>
              <a:rPr lang="en-US" dirty="1" smtClean="0"/>
              <a:t>Third level</a:t>
            </a:r>
          </a:p>
          <a:p>
            <a:pPr lvl="3" eaLnBrk="1" latinLnBrk="0" hangingPunct="1"/>
            <a:r>
              <a:rPr lang="en-US" dirty="1" smtClean="0"/>
              <a:t>Fourth level</a:t>
            </a:r>
          </a:p>
          <a:p>
            <a:pPr lvl="4" eaLnBrk="1" latinLnBrk="0" hangingPunct="1"/>
            <a:r>
              <a:rPr lang="en-US" dirty="1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dirty="1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dirty="1" smtClean="0"/>
              <a:t>Click to edit Master text styles</a:t>
            </a:r>
          </a:p>
          <a:p>
            <a:pPr lvl="1" eaLnBrk="1" latinLnBrk="0" hangingPunct="1"/>
            <a:r>
              <a:rPr lang="en-US" dirty="1" smtClean="0"/>
              <a:t>Second level</a:t>
            </a:r>
          </a:p>
          <a:p>
            <a:pPr lvl="2" eaLnBrk="1" latinLnBrk="0" hangingPunct="1"/>
            <a:r>
              <a:rPr lang="en-US" dirty="1" smtClean="0"/>
              <a:t>Third level</a:t>
            </a:r>
          </a:p>
          <a:p>
            <a:pPr lvl="3" eaLnBrk="1" latinLnBrk="0" hangingPunct="1"/>
            <a:r>
              <a:rPr lang="en-US" dirty="1" smtClean="0"/>
              <a:t>Fourth level</a:t>
            </a:r>
          </a:p>
          <a:p>
            <a:pPr lvl="4" eaLnBrk="1" latinLnBrk="0" hangingPunct="1"/>
            <a:r>
              <a:rPr lang="en-US" dirty="1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1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dirty="1" smtClean="0"/>
              <a:t>Click to edit Master text styles</a:t>
            </a:r>
          </a:p>
          <a:p>
            <a:pPr lvl="1" eaLnBrk="1" latinLnBrk="0" hangingPunct="1"/>
            <a:r>
              <a:rPr lang="en-US" dirty="1" smtClean="0"/>
              <a:t>Second level</a:t>
            </a:r>
          </a:p>
          <a:p>
            <a:pPr lvl="2" eaLnBrk="1" latinLnBrk="0" hangingPunct="1"/>
            <a:r>
              <a:rPr lang="en-US" dirty="1" smtClean="0"/>
              <a:t>Third level</a:t>
            </a:r>
          </a:p>
          <a:p>
            <a:pPr lvl="3" eaLnBrk="1" latinLnBrk="0" hangingPunct="1"/>
            <a:r>
              <a:rPr lang="en-US" dirty="1" smtClean="0"/>
              <a:t>Fourth level</a:t>
            </a:r>
          </a:p>
          <a:p>
            <a:pPr lvl="4" eaLnBrk="1" latinLnBrk="0" hangingPunct="1"/>
            <a:r>
              <a:rPr lang="en-US" dirty="1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eaLnBrk="1" latinLnBrk="0" hangingPunct="1"/>
            <a:fld id="{74CBEAF9-9E58-4CC8-A6FF-6DD8A58DEEA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A15C064-DD44-4CAC-873E-2D1F5482167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dirty="1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81000" y="0"/>
            <a:ext cx="609600" cy="6858000"/>
          </a:xfrm>
          <a:prstGeom prst="rect"/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76336" y="0"/>
            <a:ext cx="104664" cy="6858000"/>
          </a:xfrm>
          <a:prstGeom prst="rect"/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990600" y="0"/>
            <a:ext cx="181872" cy="6858000"/>
          </a:xfrm>
          <a:prstGeom prst="rect"/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141320" y="0"/>
            <a:ext cx="230280" cy="6858000"/>
          </a:xfrm>
          <a:prstGeom prst="rect"/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>
          <a:xfrm>
            <a:off x="106344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>
          <a:xfrm>
            <a:off x="914400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>
          <a:xfrm>
            <a:off x="854112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>
          <a:xfrm>
            <a:off x="1726640" y="0"/>
            <a:ext cx="0" cy="6858000"/>
          </a:xfrm>
          <a:prstGeom prst="line"/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>
          <a:xfrm>
            <a:off x="1066800" y="0"/>
            <a:ext cx="0" cy="6858000"/>
          </a:xfrm>
          <a:prstGeom prst="line"/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>
          <a:xfrm>
            <a:off x="1219200" y="0"/>
            <a:ext cx="76200" cy="6858000"/>
          </a:xfrm>
          <a:prstGeom prst="rect"/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val 18"/>
          <p:cNvSpPr/>
          <p:nvPr/>
        </p:nvSpPr>
        <p:spPr>
          <a:xfrm>
            <a:off x="609600" y="3429000"/>
            <a:ext cx="1295400" cy="1295400"/>
          </a:xfrm>
          <a:prstGeom prst="ellipse"/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Oval 19"/>
          <p:cNvSpPr/>
          <p:nvPr/>
        </p:nvSpPr>
        <p:spPr>
          <a:xfrm>
            <a:off x="1324704" y="4866752"/>
            <a:ext cx="641424" cy="641424"/>
          </a:xfrm>
          <a:prstGeom prst="ellipse"/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Oval 20"/>
          <p:cNvSpPr/>
          <p:nvPr/>
        </p:nvSpPr>
        <p:spPr>
          <a:xfrm>
            <a:off x="1091080" y="5500632"/>
            <a:ext cx="137160" cy="137160"/>
          </a:xfrm>
          <a:prstGeom prst="ellipse"/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val 21"/>
          <p:cNvSpPr/>
          <p:nvPr/>
        </p:nvSpPr>
        <p:spPr>
          <a:xfrm>
            <a:off x="1664208" y="5791200"/>
            <a:ext cx="274320" cy="274320"/>
          </a:xfrm>
          <a:prstGeom prst="ellipse"/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al 22"/>
          <p:cNvSpPr/>
          <p:nvPr/>
        </p:nvSpPr>
        <p:spPr>
          <a:xfrm>
            <a:off x="1879040" y="4479888"/>
            <a:ext cx="365760" cy="365760"/>
          </a:xfrm>
          <a:prstGeom prst="ellipse"/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>
          <a:xfrm>
            <a:off x="9097944" y="0"/>
            <a:ext cx="0" cy="6858000"/>
          </a:xfrm>
          <a:prstGeom prst="line"/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0616" y="4928702"/>
            <a:ext cx="609600" cy="517524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1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dirty="1" smtClean="0"/>
              <a:t>Click to edit Master text styles</a:t>
            </a:r>
          </a:p>
          <a:p>
            <a:pPr lvl="1" eaLnBrk="1" latinLnBrk="0" hangingPunct="1"/>
            <a:r>
              <a:rPr lang="en-US" dirty="1" smtClean="0"/>
              <a:t>Second level</a:t>
            </a:r>
          </a:p>
          <a:p>
            <a:pPr lvl="2" eaLnBrk="1" latinLnBrk="0" hangingPunct="1"/>
            <a:r>
              <a:rPr lang="en-US" dirty="1" smtClean="0"/>
              <a:t>Third level</a:t>
            </a:r>
          </a:p>
          <a:p>
            <a:pPr lvl="3" eaLnBrk="1" latinLnBrk="0" hangingPunct="1"/>
            <a:r>
              <a:rPr lang="en-US" dirty="1" smtClean="0"/>
              <a:t>Fourth level</a:t>
            </a:r>
          </a:p>
          <a:p>
            <a:pPr lvl="4" eaLnBrk="1" latinLnBrk="0" hangingPunct="1"/>
            <a:r>
              <a:rPr lang="en-US" dirty="1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dirty="1" smtClean="0"/>
              <a:t>Click to edit Master text styles</a:t>
            </a:r>
          </a:p>
          <a:p>
            <a:pPr lvl="1" eaLnBrk="1" latinLnBrk="0" hangingPunct="1"/>
            <a:r>
              <a:rPr lang="en-US" dirty="1" smtClean="0"/>
              <a:t>Second level</a:t>
            </a:r>
          </a:p>
          <a:p>
            <a:pPr lvl="2" eaLnBrk="1" latinLnBrk="0" hangingPunct="1"/>
            <a:r>
              <a:rPr lang="en-US" dirty="1" smtClean="0"/>
              <a:t>Third level</a:t>
            </a:r>
          </a:p>
          <a:p>
            <a:pPr lvl="3" eaLnBrk="1" latinLnBrk="0" hangingPunct="1"/>
            <a:r>
              <a:rPr lang="en-US" dirty="1" smtClean="0"/>
              <a:t>Fourth level</a:t>
            </a:r>
          </a:p>
          <a:p>
            <a:pPr lvl="4" eaLnBrk="1" latinLnBrk="0" hangingPunct="1"/>
            <a:r>
              <a:rPr lang="en-US" dirty="1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dirty="1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dirty="1" smtClean="0"/>
              <a:t>Click to edit Master text styles</a:t>
            </a:r>
          </a:p>
          <a:p>
            <a:pPr lvl="1" eaLnBrk="1" latinLnBrk="0" hangingPunct="1"/>
            <a:r>
              <a:rPr lang="en-US" dirty="1" smtClean="0"/>
              <a:t>Second level</a:t>
            </a:r>
          </a:p>
          <a:p>
            <a:pPr lvl="2" eaLnBrk="1" latinLnBrk="0" hangingPunct="1"/>
            <a:r>
              <a:rPr lang="en-US" dirty="1" smtClean="0"/>
              <a:t>Third level</a:t>
            </a:r>
          </a:p>
          <a:p>
            <a:pPr lvl="3" eaLnBrk="1" latinLnBrk="0" hangingPunct="1"/>
            <a:r>
              <a:rPr lang="en-US" dirty="1" smtClean="0"/>
              <a:t>Fourth level</a:t>
            </a:r>
          </a:p>
          <a:p>
            <a:pPr lvl="4" eaLnBrk="1" latinLnBrk="0" hangingPunct="1"/>
            <a:r>
              <a:rPr lang="en-US" dirty="1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dirty="1" smtClean="0"/>
              <a:t>Click to edit Master text styles</a:t>
            </a:r>
          </a:p>
          <a:p>
            <a:pPr lvl="1" eaLnBrk="1" latinLnBrk="0" hangingPunct="1"/>
            <a:r>
              <a:rPr lang="en-US" dirty="1" smtClean="0"/>
              <a:t>Second level</a:t>
            </a:r>
          </a:p>
          <a:p>
            <a:pPr lvl="2" eaLnBrk="1" latinLnBrk="0" hangingPunct="1"/>
            <a:r>
              <a:rPr lang="en-US" dirty="1" smtClean="0"/>
              <a:t>Third level</a:t>
            </a:r>
          </a:p>
          <a:p>
            <a:pPr lvl="3" eaLnBrk="1" latinLnBrk="0" hangingPunct="1"/>
            <a:r>
              <a:rPr lang="en-US" dirty="1" smtClean="0"/>
              <a:t>Fourth level</a:t>
            </a:r>
          </a:p>
          <a:p>
            <a:pPr lvl="4" eaLnBrk="1" latinLnBrk="0" hangingPunct="1"/>
            <a:r>
              <a:rPr lang="en-US" dirty="1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1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1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1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eaLnBrk="1" latinLnBrk="0" hangingPunct="1"/>
            <a:fld id="{74CBEAF9-9E58-4CC8-A6FF-6DD8A58DEEA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15C064-DD44-4CAC-873E-2D1F5482167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>
          <a:xfrm>
            <a:off x="87630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dirty="1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1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>
          <a:xfrm>
            <a:off x="62484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>
          <a:xfrm>
            <a:off x="6192296" y="0"/>
            <a:ext cx="0" cy="6858000"/>
          </a:xfrm>
          <a:prstGeom prst="line"/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>
          <a:xfrm>
            <a:off x="8991600" y="0"/>
            <a:ext cx="0" cy="6858000"/>
          </a:xfrm>
          <a:prstGeom prst="line"/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/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>
          <a:xfrm>
            <a:off x="8915400" y="0"/>
            <a:ext cx="0" cy="6858000"/>
          </a:xfrm>
          <a:prstGeom prst="line"/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/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dirty="1" smtClean="0"/>
              <a:t>Click to edit Master text styles</a:t>
            </a:r>
          </a:p>
          <a:p>
            <a:pPr lvl="1" eaLnBrk="1" latinLnBrk="0" hangingPunct="1"/>
            <a:r>
              <a:rPr lang="en-US" dirty="1" smtClean="0"/>
              <a:t>Second level</a:t>
            </a:r>
          </a:p>
          <a:p>
            <a:pPr lvl="2" eaLnBrk="1" latinLnBrk="0" hangingPunct="1"/>
            <a:r>
              <a:rPr lang="en-US" dirty="1" smtClean="0"/>
              <a:t>Third level</a:t>
            </a:r>
          </a:p>
          <a:p>
            <a:pPr lvl="3" eaLnBrk="1" latinLnBrk="0" hangingPunct="1"/>
            <a:r>
              <a:rPr lang="en-US" dirty="1" smtClean="0"/>
              <a:t>Fourth level</a:t>
            </a:r>
          </a:p>
          <a:p>
            <a:pPr lvl="4" eaLnBrk="1" latinLnBrk="0" hangingPunct="1"/>
            <a:r>
              <a:rPr lang="en-US" dirty="1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eaLnBrk="1" latinLnBrk="0" hangingPunct="1"/>
            <a:fld id="{74CBEAF9-9E58-4CC8-A6FF-6DD8A58DEEA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A15C064-DD44-4CAC-873E-2D1F5482167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>
          <a:xfrm>
            <a:off x="87630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/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dirty="1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1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1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>
          <a:xfrm>
            <a:off x="8991600" y="0"/>
            <a:ext cx="0" cy="6858000"/>
          </a:xfrm>
          <a:prstGeom prst="line"/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839200" y="0"/>
            <a:ext cx="304800" cy="6858000"/>
          </a:xfrm>
          <a:prstGeom prst="rect"/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>
          <a:xfrm>
            <a:off x="8915400" y="0"/>
            <a:ext cx="0" cy="6858000"/>
          </a:xfrm>
          <a:prstGeom prst="line"/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>
          <a:xfrm>
            <a:off x="62484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>
          <a:xfrm>
            <a:off x="6192296" y="0"/>
            <a:ext cx="0" cy="6858000"/>
          </a:xfrm>
          <a:prstGeom prst="line"/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eaLnBrk="1" latinLnBrk="0" hangingPunct="1"/>
            <a:fld id="{74CBEAF9-9E58-4CC8-A6FF-6DD8A58DEEA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15C064-DD44-4CAC-873E-2D1F5482167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>
          <a:xfrm>
            <a:off x="87630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/>
        </p:spPr>
        <p:txBody>
          <a:bodyPr vert="horz" anchor="b">
            <a:normAutofit/>
          </a:bodyPr>
          <a:lstStyle/>
          <a:p>
            <a:r>
              <a:rPr kumimoji="0" lang="en-US" dirty="1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/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1" smtClean="0"/>
              <a:t>Click to edit Master text styles</a:t>
            </a:r>
          </a:p>
          <a:p>
            <a:pPr lvl="1" eaLnBrk="1" latinLnBrk="0" hangingPunct="1"/>
            <a:r>
              <a:rPr kumimoji="0" lang="en-US" dirty="1" smtClean="0"/>
              <a:t>Second level</a:t>
            </a:r>
          </a:p>
          <a:p>
            <a:pPr lvl="2" eaLnBrk="1" latinLnBrk="0" hangingPunct="1"/>
            <a:r>
              <a:rPr kumimoji="0" lang="en-US" dirty="1" smtClean="0"/>
              <a:t>Third level</a:t>
            </a:r>
          </a:p>
          <a:p>
            <a:pPr lvl="3" eaLnBrk="1" latinLnBrk="0" hangingPunct="1"/>
            <a:r>
              <a:rPr kumimoji="0" lang="en-US" dirty="1" smtClean="0"/>
              <a:t>Fourth level</a:t>
            </a:r>
          </a:p>
          <a:p>
            <a:pPr lvl="4" eaLnBrk="1" latinLnBrk="0" hangingPunct="1"/>
            <a:r>
              <a:rPr kumimoji="0" lang="en-US" dirty="1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/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t>6/4/2015</a:t>
            </a:fld>
            <a:endParaRPr lang="en-US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/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>
          <a:xfrm>
            <a:off x="76200" y="0"/>
            <a:ext cx="0" cy="6858000"/>
          </a:xfrm>
          <a:prstGeom prst="line"/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>
          <a:xfrm>
            <a:off x="8991600" y="0"/>
            <a:ext cx="0" cy="6858000"/>
          </a:xfrm>
          <a:prstGeom prst="line"/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839200" y="0"/>
            <a:ext cx="304800" cy="6858000"/>
          </a:xfrm>
          <a:prstGeom prst="rect"/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>
          <a:xfrm>
            <a:off x="8915400" y="0"/>
            <a:ext cx="0" cy="6858000"/>
          </a:xfrm>
          <a:prstGeom prst="line"/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/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/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t>‹#›</a:t>
            </a:fld>
            <a:endParaRPr kumimoji="0" lang="en-US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8.png" /><Relationship Id="rId4" Type="http://schemas.openxmlformats.org/officeDocument/2006/relationships/image" Target="../media/image1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648199"/>
            <a:ext cx="8686800" cy="1427587"/>
          </a:xfrm>
        </p:spPr>
        <p:txBody>
          <a:bodyPr>
            <a:normAutofit/>
          </a:bodyPr>
          <a:lstStyle/>
          <a:p>
            <a:r>
              <a:rPr lang="en-US" dirty="1"/>
              <a:t>RLUIPA Defense: </a:t>
            </a:r>
            <a:r>
              <a:rPr lang="en-US" dirty="1" smtClean="0"/>
              <a:t>Avoiding </a:t>
            </a:r>
            <a:r>
              <a:rPr lang="en-US" dirty="1"/>
              <a:t>and </a:t>
            </a:r>
            <a:r>
              <a:rPr lang="en-US" dirty="1" smtClean="0"/>
              <a:t>Defending RLUIPA </a:t>
            </a:r>
            <a:r>
              <a:rPr lang="en-US" dirty="1"/>
              <a:t>Claims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934" y="3810000"/>
            <a:ext cx="8458200" cy="914400"/>
          </a:xfrm>
        </p:spPr>
        <p:txBody>
          <a:bodyPr/>
          <a:lstStyle/>
          <a:p>
            <a:r>
              <a:rPr lang="en-US" dirty="1"/>
              <a:t>Annual Land-Use Law Webinar Teleconference Series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5438" y="1143000"/>
            <a:ext cx="8494712" cy="1676400"/>
          </a:xfrm>
          <a:prstGeom prst="rect"/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9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 smtClean="0"/>
              <a:t>Impact of </a:t>
            </a:r>
            <a:r>
              <a:rPr lang="en-US" i="1" dirty="1" smtClean="0"/>
              <a:t>Hobby Lobby </a:t>
            </a:r>
            <a:r>
              <a:rPr lang="en-US" dirty="1" smtClean="0"/>
              <a:t>And </a:t>
            </a:r>
            <a:r>
              <a:rPr lang="en-US" i="1" dirty="1" smtClean="0"/>
              <a:t>Holt v. Hobbs</a:t>
            </a:r>
            <a:r>
              <a:rPr lang="en-US" dirty="1" smtClean="0"/>
              <a:t>? </a:t>
            </a:r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4522" y="1482156"/>
            <a:ext cx="3200400" cy="3233692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4400" y="1752600"/>
            <a:ext cx="4057650" cy="2692804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4800600"/>
            <a:ext cx="7696200" cy="1569660"/>
          </a:xfrm>
          <a:prstGeom prst="rect"/>
        </p:spPr>
        <p:txBody>
          <a:bodyPr wrap="square">
            <a:spAutoFit/>
          </a:bodyPr>
          <a:lstStyle/>
          <a:p>
            <a:r>
              <a:rPr lang="en-US" sz="2400" dirty="1"/>
              <a:t>Both </a:t>
            </a:r>
            <a:r>
              <a:rPr lang="en-US" sz="2400" i="1" dirty="1"/>
              <a:t>Holt</a:t>
            </a:r>
            <a:r>
              <a:rPr lang="en-US" sz="2400" dirty="1"/>
              <a:t> and </a:t>
            </a:r>
            <a:r>
              <a:rPr lang="en-US" sz="2400" i="1" dirty="1"/>
              <a:t>Hobby Lobby </a:t>
            </a:r>
            <a:r>
              <a:rPr lang="en-US" sz="2400" dirty="1" smtClean="0"/>
              <a:t>may impact </a:t>
            </a:r>
            <a:r>
              <a:rPr lang="en-US" sz="2400" dirty="1"/>
              <a:t>how courts evaluate whether a governmental interest is “compelling” and furthered by “the least restrictive means” available. </a:t>
            </a:r>
          </a:p>
        </p:txBody>
      </p:sp>
    </p:spTree>
    <p:extLst>
      <p:ext uri="{BB962C8B-B14F-4D97-AF65-F5344CB8AC3E}">
        <p14:creationId xmlns:p14="http://schemas.microsoft.com/office/powerpoint/2010/main" val="16348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/>
              <a:t>Impact of </a:t>
            </a:r>
            <a:r>
              <a:rPr lang="en-US" i="1" dirty="1"/>
              <a:t>Hobby Lobby </a:t>
            </a:r>
            <a:r>
              <a:rPr lang="en-US" dirty="1"/>
              <a:t>And </a:t>
            </a:r>
            <a:r>
              <a:rPr lang="en-US" i="1" dirty="1"/>
              <a:t>Holt v. Hobbs</a:t>
            </a:r>
            <a:r>
              <a:rPr lang="en-US" dirty="1" smtClean="0"/>
              <a:t>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1" smtClean="0"/>
              <a:t>The Seventh Circuit has concluded that </a:t>
            </a:r>
            <a:r>
              <a:rPr lang="en-US" i="1" dirty="1" smtClean="0"/>
              <a:t>Holt</a:t>
            </a:r>
            <a:r>
              <a:rPr lang="en-US" dirty="1" smtClean="0"/>
              <a:t> </a:t>
            </a:r>
            <a:r>
              <a:rPr lang="en-US" dirty="1"/>
              <a:t>and </a:t>
            </a:r>
            <a:r>
              <a:rPr lang="en-US" i="1" dirty="1"/>
              <a:t>Hobby Lobby</a:t>
            </a:r>
            <a:r>
              <a:rPr lang="en-US" dirty="1"/>
              <a:t> articulated a substantial burden standard “much easier to satisfy” than </a:t>
            </a:r>
            <a:r>
              <a:rPr lang="en-US" dirty="1" smtClean="0"/>
              <a:t>that previously used in the circuit.   </a:t>
            </a:r>
            <a:endParaRPr lang="en-US"/>
          </a:p>
          <a:p>
            <a:r>
              <a:rPr lang="en-US" dirty="1" smtClean="0"/>
              <a:t>Is </a:t>
            </a:r>
            <a:r>
              <a:rPr lang="en-US" i="1" dirty="1" smtClean="0"/>
              <a:t>C.L.U.B</a:t>
            </a:r>
            <a:r>
              <a:rPr lang="en-US" i="1" dirty="1"/>
              <a:t>. v. City of Chicago</a:t>
            </a:r>
            <a:r>
              <a:rPr lang="en-US" dirty="1"/>
              <a:t>, No. 01-4030 (7th Cir. 2003</a:t>
            </a:r>
            <a:r>
              <a:rPr lang="en-US" dirty="1" smtClean="0"/>
              <a:t>) still good law?</a:t>
            </a:r>
            <a:endParaRPr lang="en-US"/>
          </a:p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6615" y="4343400"/>
            <a:ext cx="4171950" cy="239077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24400" y="4423948"/>
            <a:ext cx="3933825" cy="11049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4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Compelling Interests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1" smtClean="0"/>
              <a:t>MERE SPECULATION, not compelling; need </a:t>
            </a:r>
            <a:r>
              <a:rPr lang="en-US" u="sng" dirty="1" smtClean="0"/>
              <a:t>specific evidence</a:t>
            </a:r>
            <a:r>
              <a:rPr lang="en-US" dirty="1" smtClean="0"/>
              <a:t> that religious use at issue jeopardizes the municipality’s stated interests</a:t>
            </a:r>
          </a:p>
          <a:p>
            <a:endParaRPr lang="en-US" smtClean="0"/>
          </a:p>
          <a:p>
            <a:r>
              <a:rPr lang="en-US" dirty="1" smtClean="0"/>
              <a:t>Compelling interests are interests of the highest order (public health and safety)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799" y="4495800"/>
            <a:ext cx="3767439" cy="21336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6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 smtClean="0"/>
              <a:t>Examples of Compelling Interests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38200" y="1752600"/>
            <a:ext cx="7408333" cy="4724400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endParaRPr lang="en-US" sz="2000" smtClean="0"/>
          </a:p>
          <a:p>
            <a:pPr marL="274320" lvl="1">
              <a:spcBef>
                <a:spcPts val="1200"/>
              </a:spcBef>
            </a:pPr>
            <a:r>
              <a:rPr lang="en-US" sz="2600" dirty="1" smtClean="0"/>
              <a:t>Preservation </a:t>
            </a:r>
            <a:r>
              <a:rPr lang="en-US" sz="2600" dirty="1"/>
              <a:t>of a </a:t>
            </a:r>
            <a:r>
              <a:rPr lang="en-US" sz="2600" dirty="1" smtClean="0"/>
              <a:t>municipality’s </a:t>
            </a:r>
            <a:r>
              <a:rPr lang="en-US" sz="2600" dirty="1"/>
              <a:t>rural and rustic single family residential character of </a:t>
            </a:r>
            <a:r>
              <a:rPr lang="en-US" sz="2600" dirty="1" smtClean="0"/>
              <a:t>a residential </a:t>
            </a:r>
            <a:r>
              <a:rPr lang="en-US" sz="2600" dirty="1"/>
              <a:t>zone. </a:t>
            </a:r>
            <a:r>
              <a:rPr lang="en-US" sz="2600" i="1" dirty="1"/>
              <a:t>Eagle Cove Camp Conf. Ctr. v. Town of </a:t>
            </a:r>
            <a:r>
              <a:rPr lang="en-US" sz="2600" i="1" dirty="1" smtClean="0"/>
              <a:t>Woodboro, </a:t>
            </a:r>
            <a:r>
              <a:rPr lang="en-US" sz="2600" dirty="1" smtClean="0"/>
              <a:t>734 F.3d 673 </a:t>
            </a:r>
            <a:r>
              <a:rPr lang="en-US" sz="2600" dirty="1"/>
              <a:t>(7th Cir. 2013) </a:t>
            </a:r>
            <a:endParaRPr lang="en-US" sz="2600" smtClean="0"/>
          </a:p>
          <a:p>
            <a:pPr marL="274320" lvl="1">
              <a:spcBef>
                <a:spcPts val="1200"/>
              </a:spcBef>
            </a:pPr>
            <a:r>
              <a:rPr lang="en-US" sz="2600" dirty="1" smtClean="0"/>
              <a:t>Ensuring </a:t>
            </a:r>
            <a:r>
              <a:rPr lang="en-US" sz="2600" dirty="1"/>
              <a:t>the safety of residential neighborhoods through </a:t>
            </a:r>
            <a:r>
              <a:rPr lang="en-US" sz="2600" dirty="1" smtClean="0"/>
              <a:t>zoning. </a:t>
            </a:r>
            <a:r>
              <a:rPr lang="en-US" sz="2600" i="1" dirty="1" smtClean="0"/>
              <a:t>Westchester </a:t>
            </a:r>
            <a:r>
              <a:rPr lang="en-US" sz="2600" i="1" dirty="1"/>
              <a:t>Day School v. Mamaroneck, </a:t>
            </a:r>
            <a:r>
              <a:rPr lang="en-US" sz="2600" dirty="1"/>
              <a:t>417 F.Supp. 2d 477, 551 (S.D.N.Y. 2006), 504 F.3d 338 (2d Cir. 2007</a:t>
            </a:r>
            <a:r>
              <a:rPr lang="en-US" sz="2600" dirty="1" smtClean="0"/>
              <a:t>)</a:t>
            </a:r>
          </a:p>
          <a:p>
            <a:pPr>
              <a:spcBef>
                <a:spcPts val="1200"/>
              </a:spcBef>
            </a:pPr>
            <a:r>
              <a:rPr lang="en-US" sz="2600" dirty="1" smtClean="0"/>
              <a:t>Traffic?  Possibly.  </a:t>
            </a:r>
            <a:r>
              <a:rPr lang="en-US" sz="2600" i="1" dirty="1" smtClean="0"/>
              <a:t>Westchester Day Sch. v. Vill. of Mamaroneck</a:t>
            </a:r>
            <a:r>
              <a:rPr lang="en-US" sz="2600" dirty="1" smtClean="0"/>
              <a:t> (2d Cir. 2004)</a:t>
            </a:r>
          </a:p>
          <a:p>
            <a:pPr>
              <a:spcBef>
                <a:spcPts val="1200"/>
              </a:spcBef>
            </a:pPr>
            <a:r>
              <a:rPr lang="en-US" sz="2600" dirty="1" smtClean="0"/>
              <a:t>Not compelling?  Property values, revenue generation.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40187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Least Restrictive Means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1" smtClean="0"/>
              <a:t>“We </a:t>
            </a:r>
            <a:r>
              <a:rPr lang="en-US" dirty="1"/>
              <a:t>do not doubt that cost may be an important factor in the least restrictive means analysis </a:t>
            </a:r>
            <a:r>
              <a:rPr lang="en-US" dirty="1" smtClean="0"/>
              <a:t>… </a:t>
            </a:r>
            <a:r>
              <a:rPr lang="en-US" dirty="1"/>
              <a:t>Government may need to expend additional funds to </a:t>
            </a:r>
            <a:r>
              <a:rPr lang="en-US" dirty="1" smtClean="0"/>
              <a:t>accommodate citizens’ religious </a:t>
            </a:r>
            <a:r>
              <a:rPr lang="en-US" dirty="1"/>
              <a:t>beliefs.</a:t>
            </a:r>
            <a:r>
              <a:rPr lang="en-US" i="1" dirty="1"/>
              <a:t>” </a:t>
            </a:r>
            <a:r>
              <a:rPr lang="en-US" i="1" dirty="1" smtClean="0"/>
              <a:t>Burwell v. Hobby </a:t>
            </a:r>
            <a:r>
              <a:rPr lang="en-US" i="1" dirty="1"/>
              <a:t>Lobby</a:t>
            </a:r>
            <a:r>
              <a:rPr lang="en-US" dirty="1"/>
              <a:t>, 134 S. Ct. </a:t>
            </a:r>
            <a:r>
              <a:rPr lang="en-US" dirty="1" smtClean="0"/>
              <a:t>2751 (2014)</a:t>
            </a:r>
            <a:endParaRPr lang="en-US"/>
          </a:p>
          <a:p>
            <a:endParaRPr lang="en-US" smtClean="0"/>
          </a:p>
          <a:p>
            <a:r>
              <a:rPr lang="en-US" dirty="1"/>
              <a:t>“‘The least-restrictive-means standard is exceptionally demanding,’ and it requires the government to ‘sho[w] that it lacks other means of achieving its desired goal without imposing a substantial burden on the exercise of religion by the objecting part[y].’” </a:t>
            </a:r>
            <a:r>
              <a:rPr lang="en-US" i="1" dirty="1"/>
              <a:t>Holt v. Hobbs</a:t>
            </a:r>
            <a:r>
              <a:rPr lang="en-US" dirty="1"/>
              <a:t>, 135 S.Ct. </a:t>
            </a:r>
            <a:r>
              <a:rPr lang="en-US" dirty="1" smtClean="0"/>
              <a:t>853 (2015)(quoting </a:t>
            </a:r>
            <a:r>
              <a:rPr lang="en-US" i="1" dirty="1" smtClean="0"/>
              <a:t>Hobby Lobby</a:t>
            </a:r>
            <a:r>
              <a:rPr lang="en-US" dirty="1" smtClean="0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477000" cy="762000"/>
          </a:xfrm>
        </p:spPr>
        <p:txBody>
          <a:bodyPr>
            <a:normAutofit fontScale="90000"/>
          </a:bodyPr>
          <a:lstStyle/>
          <a:p>
            <a:r>
              <a:rPr lang="en-US" dirty="1"/>
              <a:t>M</a:t>
            </a:r>
            <a:r>
              <a:rPr lang="en-US" dirty="1" smtClean="0"/>
              <a:t>ore On Least Restrictive Means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1"/>
              <a:t>Denial of zoning application without consideration of </a:t>
            </a:r>
            <a:r>
              <a:rPr lang="en-US" u="sng" dirty="1" smtClean="0"/>
              <a:t>any</a:t>
            </a:r>
            <a:r>
              <a:rPr lang="en-US" dirty="1" smtClean="0"/>
              <a:t> conditions or alternatives fails this test.  </a:t>
            </a:r>
            <a:r>
              <a:rPr lang="en-US" i="1" dirty="1" smtClean="0"/>
              <a:t>Westchester </a:t>
            </a:r>
            <a:r>
              <a:rPr lang="en-US" i="1" dirty="1"/>
              <a:t>Day Sch. </a:t>
            </a:r>
            <a:r>
              <a:rPr lang="en-US" dirty="1"/>
              <a:t>(2d Cir. 2007</a:t>
            </a:r>
            <a:r>
              <a:rPr lang="en-US" dirty="1" smtClean="0"/>
              <a:t>)</a:t>
            </a:r>
          </a:p>
          <a:p>
            <a:pPr>
              <a:spcBef>
                <a:spcPts val="1200"/>
              </a:spcBef>
            </a:pPr>
            <a:r>
              <a:rPr lang="en-US" dirty="1" smtClean="0"/>
              <a:t>“But nothing in the Court’s opinion suggests that prison officials must refute </a:t>
            </a:r>
            <a:r>
              <a:rPr lang="en-US" u="sng" dirty="1" smtClean="0"/>
              <a:t>every</a:t>
            </a:r>
            <a:r>
              <a:rPr lang="en-US" dirty="1" smtClean="0"/>
              <a:t> conceivable option to satisfy RLUIPA’s least restrictive means requirement.”  </a:t>
            </a:r>
            <a:r>
              <a:rPr lang="en-US" i="1" dirty="1" smtClean="0"/>
              <a:t>Holt v. Hobbs</a:t>
            </a:r>
            <a:r>
              <a:rPr lang="en-US" dirty="1" smtClean="0"/>
              <a:t> (2015) (Sotomayor, J., concurring) (emphasis added)</a:t>
            </a:r>
            <a:endParaRPr lang="en-US"/>
          </a:p>
          <a:p>
            <a:pPr>
              <a:spcBef>
                <a:spcPts val="1200"/>
              </a:spcBef>
            </a:pPr>
            <a:r>
              <a:rPr lang="en-US" dirty="1" smtClean="0"/>
              <a:t>Must strike “delicate balance” between religious practice and governmental interest.  </a:t>
            </a:r>
            <a:r>
              <a:rPr lang="en-US" i="1" dirty="1" smtClean="0"/>
              <a:t>Jova v. Smith, </a:t>
            </a:r>
            <a:r>
              <a:rPr lang="en-US" dirty="1" smtClean="0"/>
              <a:t>582 F.3d 410, 416 (2d Cir. 2009)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 smtClean="0"/>
              <a:t>Equal Terms: More Circuit Variability </a:t>
            </a:r>
            <a:endParaRPr lang="en-US"/>
          </a:p>
        </p:txBody>
      </p:sp>
      <p:sp>
        <p:nvSpPr>
          <p:cNvPr id="4" name="Content Placeholder 5"/>
          <p:cNvSpPr txBox="1"/>
          <p:nvPr/>
        </p:nvSpPr>
        <p:spPr>
          <a:xfrm>
            <a:off x="457200" y="2133600"/>
            <a:ext cx="3312459" cy="2366682"/>
          </a:xfrm>
          <a:prstGeom prst="rect"/>
        </p:spPr>
        <p:txBody>
          <a:bodyPr>
            <a:normAutofit/>
          </a:bodyPr>
          <a:lstStyle>
            <a:lvl1pPr marL="274320" indent="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Tx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Tx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Tx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Tx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Tx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Symbol" pitchFamily="18" charset="2"/>
              <a:buNone/>
            </a:pPr>
            <a:endParaRPr lang="en-US" sz="2000" smtClean="0"/>
          </a:p>
        </p:txBody>
      </p:sp>
      <p:sp>
        <p:nvSpPr>
          <p:cNvPr id="5" name="Content Placeholder 6"/>
          <p:cNvSpPr txBox="1"/>
          <p:nvPr/>
        </p:nvSpPr>
        <p:spPr>
          <a:xfrm>
            <a:off x="5410200" y="2667000"/>
            <a:ext cx="3267456" cy="2057401"/>
          </a:xfrm>
          <a:prstGeom prst="rect"/>
        </p:spPr>
        <p:txBody>
          <a:bodyPr>
            <a:normAutofit/>
          </a:bodyPr>
          <a:lstStyle>
            <a:lvl1pPr marL="274320" indent="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Tx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Tx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Tx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Tx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Tx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Symbol" pitchFamily="18" charset="2"/>
              <a:buNone/>
            </a:pPr>
            <a:endParaRPr lang="en-US" sz="1400" smtClean="0"/>
          </a:p>
        </p:txBody>
      </p:sp>
      <p:sp>
        <p:nvSpPr>
          <p:cNvPr id="6" name="TextBox 5"/>
          <p:cNvSpPr txBox="1"/>
          <p:nvPr/>
        </p:nvSpPr>
        <p:spPr>
          <a:xfrm>
            <a:off x="771525" y="3033980"/>
            <a:ext cx="3943350" cy="1323439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1"/>
              <a:t>secular comparator, similarly situated with respect to an </a:t>
            </a:r>
            <a:r>
              <a:rPr lang="en-US" sz="2000" i="1" dirty="1">
                <a:solidFill>
                  <a:srgbClr val="FF0000"/>
                </a:solidFill>
              </a:rPr>
              <a:t>accepted zoning criteria </a:t>
            </a:r>
            <a:r>
              <a:rPr lang="en-US" sz="2000" dirty="1" smtClean="0"/>
              <a:t>(7</a:t>
            </a:r>
            <a:r>
              <a:rPr lang="en-US" sz="2000" baseline="30000" dirty="1" smtClean="0"/>
              <a:t>th</a:t>
            </a:r>
            <a:r>
              <a:rPr lang="en-US" sz="2000" dirty="1" smtClean="0"/>
              <a:t> Cir., River </a:t>
            </a:r>
            <a:r>
              <a:rPr lang="en-US" sz="2000" dirty="1"/>
              <a:t>of Life </a:t>
            </a:r>
            <a:r>
              <a:rPr lang="en-US" sz="2000" dirty="1" smtClean="0"/>
              <a:t>Kingdom)</a:t>
            </a:r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5181600" y="1219200"/>
            <a:ext cx="3657599" cy="2554545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1"/>
              <a:t>a church and school were insufficiently </a:t>
            </a:r>
            <a:r>
              <a:rPr lang="en-US" sz="2000" dirty="1" smtClean="0"/>
              <a:t>comparable, </a:t>
            </a:r>
            <a:r>
              <a:rPr lang="en-US" sz="2000" dirty="1"/>
              <a:t>given that the properties </a:t>
            </a:r>
            <a:r>
              <a:rPr lang="en-US" sz="2000" i="1" dirty="1">
                <a:solidFill>
                  <a:srgbClr val="FF0000"/>
                </a:solidFill>
              </a:rPr>
              <a:t>sought different forms of zoning relief </a:t>
            </a:r>
            <a:r>
              <a:rPr lang="en-US" sz="2000" dirty="1"/>
              <a:t>from </a:t>
            </a:r>
            <a:r>
              <a:rPr lang="en-US" sz="2000" i="1" dirty="1">
                <a:solidFill>
                  <a:srgbClr val="FF0000"/>
                </a:solidFill>
              </a:rPr>
              <a:t>different land use authorities applying "sharply different" criteria</a:t>
            </a:r>
            <a:r>
              <a:rPr lang="en-US" sz="2000" dirty="1"/>
              <a:t>. </a:t>
            </a:r>
            <a:r>
              <a:rPr lang="en-US" sz="2000" dirty="1" smtClean="0"/>
              <a:t>(11</a:t>
            </a:r>
            <a:r>
              <a:rPr lang="en-US" sz="2000" baseline="30000" dirty="1" smtClean="0"/>
              <a:t>th</a:t>
            </a:r>
            <a:r>
              <a:rPr lang="en-US" sz="2000" dirty="1" smtClean="0"/>
              <a:t> Cir., Primera </a:t>
            </a:r>
            <a:r>
              <a:rPr lang="en-US" sz="2000" dirty="1"/>
              <a:t>Iglesia </a:t>
            </a:r>
            <a:r>
              <a:rPr lang="en-US" sz="2000" dirty="1" smtClean="0"/>
              <a:t>)</a:t>
            </a:r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457200" y="1828800"/>
            <a:ext cx="4572000" cy="1015663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1"/>
              <a:t>secular assemblies that are similarly situated </a:t>
            </a:r>
            <a:r>
              <a:rPr lang="en-US" sz="2000" i="1" dirty="1">
                <a:solidFill>
                  <a:srgbClr val="FF0000"/>
                </a:solidFill>
              </a:rPr>
              <a:t>as to the regulatory purpose</a:t>
            </a:r>
            <a:r>
              <a:rPr lang="en-US" sz="2000" dirty="1" smtClean="0"/>
              <a:t>. (3</a:t>
            </a:r>
            <a:r>
              <a:rPr lang="en-US" sz="2000" baseline="30000" dirty="1" smtClean="0"/>
              <a:t>rd</a:t>
            </a:r>
            <a:r>
              <a:rPr lang="en-US" sz="2000" dirty="1" smtClean="0"/>
              <a:t> Cir., Lighthouse) 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228600" y="4500282"/>
            <a:ext cx="7772400" cy="2007734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1"/>
              <a:t>(1) the regulatory purpose or zoning criterion behind the </a:t>
            </a:r>
            <a:r>
              <a:rPr lang="en-US" sz="2000" dirty="1" smtClean="0"/>
              <a:t>regulation, </a:t>
            </a:r>
            <a:r>
              <a:rPr lang="en-US" sz="2000" i="1" dirty="1">
                <a:solidFill>
                  <a:srgbClr val="FF0000"/>
                </a:solidFill>
              </a:rPr>
              <a:t>as stated explicitly in the text </a:t>
            </a:r>
            <a:r>
              <a:rPr lang="en-US" sz="2000" dirty="1"/>
              <a:t>of the ordinance or regulation; and (2) whether the religious assembly or institution is treated as well as every other nonreligious assembly or institution that is "similarly situated" </a:t>
            </a:r>
            <a:r>
              <a:rPr lang="en-US" sz="2000" i="1" dirty="1">
                <a:solidFill>
                  <a:srgbClr val="FF0000"/>
                </a:solidFill>
              </a:rPr>
              <a:t>with respect to the stated purpose or criterion</a:t>
            </a:r>
            <a:r>
              <a:rPr lang="en-US" sz="2000" dirty="1" smtClean="0"/>
              <a:t>. (5</a:t>
            </a:r>
            <a:r>
              <a:rPr lang="en-US" sz="2000" baseline="30000" dirty="1" smtClean="0"/>
              <a:t>th</a:t>
            </a:r>
            <a:r>
              <a:rPr lang="en-US" sz="2000" dirty="1" smtClean="0"/>
              <a:t> Cir</a:t>
            </a:r>
            <a:r>
              <a:rPr lang="en-US" sz="2000" dirty="1"/>
              <a:t>., Opulent Life </a:t>
            </a:r>
            <a:r>
              <a:rPr lang="en-US" sz="2000" dirty="1" smtClean="0"/>
              <a:t>Church)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24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Individual Liability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7924799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1"/>
              <a:t>RLUIPA creates an express private cause of action allowing relief against </a:t>
            </a:r>
            <a:r>
              <a:rPr lang="en-US" dirty="1" smtClean="0"/>
              <a:t>a </a:t>
            </a:r>
            <a:r>
              <a:rPr lang="en-US" i="1" dirty="1" smtClean="0">
                <a:solidFill>
                  <a:srgbClr val="FF0000"/>
                </a:solidFill>
              </a:rPr>
              <a:t>government</a:t>
            </a:r>
            <a:r>
              <a:rPr lang="en-US" dirty="1"/>
              <a:t>. 42 U.S.C. § 2000cc-2(a</a:t>
            </a:r>
            <a:r>
              <a:rPr lang="en-US" dirty="1" smtClean="0"/>
              <a:t>).</a:t>
            </a:r>
          </a:p>
          <a:p>
            <a:r>
              <a:rPr lang="en-US" dirty="1"/>
              <a:t>In </a:t>
            </a:r>
            <a:r>
              <a:rPr lang="en-US" i="1" dirty="1"/>
              <a:t>Sossamon v. Texas</a:t>
            </a:r>
            <a:r>
              <a:rPr lang="en-US" dirty="1"/>
              <a:t>, the Supreme Court held that sovereign </a:t>
            </a:r>
            <a:r>
              <a:rPr lang="en-US" dirty="1" smtClean="0"/>
              <a:t>immunity forecloses </a:t>
            </a:r>
            <a:r>
              <a:rPr lang="en-US" dirty="1"/>
              <a:t>the availability of money damages as a remedy against states and state actors in </a:t>
            </a:r>
            <a:r>
              <a:rPr lang="en-US" dirty="1" smtClean="0"/>
              <a:t>their official </a:t>
            </a:r>
            <a:r>
              <a:rPr lang="en-US" dirty="1"/>
              <a:t>capacities under RLUIPA. </a:t>
            </a:r>
            <a:r>
              <a:rPr lang="en-US" dirty="1" smtClean="0"/>
              <a:t> 131 </a:t>
            </a:r>
            <a:r>
              <a:rPr lang="en-US" dirty="1"/>
              <a:t>S. Ct. 1651, 1663 (</a:t>
            </a:r>
            <a:r>
              <a:rPr lang="en-US" dirty="1" smtClean="0"/>
              <a:t>2011)(A Prisoner Case).</a:t>
            </a:r>
          </a:p>
          <a:p>
            <a:r>
              <a:rPr lang="en-US" dirty="1" smtClean="0"/>
              <a:t>Does this holding extend to land uses cases?</a:t>
            </a:r>
          </a:p>
          <a:p>
            <a:r>
              <a:rPr lang="en-US" dirty="1" smtClean="0"/>
              <a:t>A resounding </a:t>
            </a:r>
            <a:r>
              <a:rPr lang="en-US" u="sng" dirty="1" smtClean="0"/>
              <a:t>yes</a:t>
            </a:r>
            <a:r>
              <a:rPr lang="en-US" dirty="1" smtClean="0"/>
              <a:t> from the Sixth Circuit 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95600" y="5105400"/>
            <a:ext cx="2828925" cy="161925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5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Avoiding a RLUIPA Claim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1" smtClean="0"/>
              <a:t>Assess your zoning code</a:t>
            </a:r>
          </a:p>
          <a:p>
            <a:pPr lvl="1"/>
            <a:r>
              <a:rPr lang="en-US" dirty="1" smtClean="0"/>
              <a:t>How are </a:t>
            </a:r>
            <a:r>
              <a:rPr lang="en-US" i="1" dirty="1" smtClean="0"/>
              <a:t>all </a:t>
            </a:r>
            <a:r>
              <a:rPr lang="en-US" dirty="1" smtClean="0"/>
              <a:t>assembly uses treated?</a:t>
            </a:r>
          </a:p>
          <a:p>
            <a:pPr lvl="1"/>
            <a:r>
              <a:rPr lang="en-US" dirty="1" smtClean="0"/>
              <a:t>Do distinct standards apply to places of worship?</a:t>
            </a:r>
          </a:p>
          <a:p>
            <a:r>
              <a:rPr lang="en-US" dirty="1" smtClean="0"/>
              <a:t>What other RLUIPA provisions are commonly a part of facial claims? </a:t>
            </a:r>
          </a:p>
          <a:p>
            <a:pPr lvl="1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85618" y="3962400"/>
            <a:ext cx="4027252" cy="27432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7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 smtClean="0"/>
              <a:t>Avoiding a RLUIPA claim 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1" smtClean="0"/>
              <a:t>When an application under your zoning code is filed by a religious organization, perform a RLUIPA analysis</a:t>
            </a:r>
          </a:p>
          <a:p>
            <a:pPr lvl="1"/>
            <a:r>
              <a:rPr lang="en-US" dirty="1" smtClean="0"/>
              <a:t>Determine from the applicant the reasons for </a:t>
            </a:r>
            <a:r>
              <a:rPr lang="en-US" dirty="1"/>
              <a:t>the application (</a:t>
            </a:r>
            <a:r>
              <a:rPr lang="en-US" dirty="1" smtClean="0"/>
              <a:t>i.e. what burdens on religion now exist) </a:t>
            </a:r>
          </a:p>
          <a:p>
            <a:pPr lvl="1"/>
            <a:r>
              <a:rPr lang="en-US" dirty="1"/>
              <a:t>A</a:t>
            </a:r>
            <a:r>
              <a:rPr lang="en-US" dirty="1" smtClean="0"/>
              <a:t>ttempt to identify and measure the burden that might be imposed if the application is denied in whole or in part</a:t>
            </a:r>
          </a:p>
          <a:p>
            <a:pPr lvl="1"/>
            <a:r>
              <a:rPr lang="en-US" dirty="1" smtClean="0"/>
              <a:t>Compare the nature and extent of the application to that of other applicants</a:t>
            </a:r>
            <a:r>
              <a:rPr lang="en-US" dirty="1"/>
              <a:t> </a:t>
            </a:r>
            <a:r>
              <a:rPr lang="en-US" dirty="1" smtClean="0"/>
              <a:t>that could be regarded as comparators</a:t>
            </a:r>
          </a:p>
          <a:p>
            <a:pPr lvl="1"/>
            <a:r>
              <a:rPr lang="en-US" dirty="1" smtClean="0"/>
              <a:t>Attempt to determine the risk of an equal terms claim if application is denied in whole or in part</a:t>
            </a:r>
          </a:p>
        </p:txBody>
      </p:sp>
    </p:spTree>
    <p:extLst>
      <p:ext uri="{BB962C8B-B14F-4D97-AF65-F5344CB8AC3E}">
        <p14:creationId xmlns:p14="http://schemas.microsoft.com/office/powerpoint/2010/main" val="26103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Happy to Be Here</a:t>
            </a:r>
            <a:endParaRPr lang="en-US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14800" y="1938337"/>
            <a:ext cx="1981200" cy="176212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05600" y="1905000"/>
            <a:ext cx="1895475" cy="18288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3677" y="5298571"/>
            <a:ext cx="5515124" cy="523220"/>
          </a:xfrm>
          <a:prstGeom prst="rect"/>
        </p:spPr>
        <p:txBody>
          <a:bodyPr wrap="square">
            <a:spAutoFit/>
          </a:bodyPr>
          <a:lstStyle/>
          <a:p>
            <a:r>
              <a:rPr lang="en-US" sz="2800" b="1" dirty="1"/>
              <a:t>RLUIPA Group Members at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373744" y="5383641"/>
            <a:ext cx="2867025" cy="43815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2286000"/>
            <a:ext cx="3505200" cy="1661993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en-US" sz="2400" b="1" dirty="1" smtClean="0"/>
              <a:t>Evan Seeman </a:t>
            </a:r>
          </a:p>
          <a:p>
            <a:r>
              <a:rPr lang="en-US" b="1" dirty="1"/>
              <a:t>	</a:t>
            </a:r>
            <a:r>
              <a:rPr lang="en-US" b="1" dirty="1" smtClean="0"/>
              <a:t>(Hartford office)</a:t>
            </a:r>
          </a:p>
          <a:p>
            <a:endParaRPr lang="en-US" b="1" smtClean="0"/>
          </a:p>
          <a:p>
            <a:r>
              <a:rPr lang="en-US" sz="2400" b="1" dirty="1" smtClean="0"/>
              <a:t>Karla Chaffee</a:t>
            </a:r>
          </a:p>
          <a:p>
            <a:r>
              <a:rPr lang="en-US" b="1" dirty="1"/>
              <a:t>	</a:t>
            </a:r>
            <a:r>
              <a:rPr lang="en-US" b="1" dirty="1" smtClean="0"/>
              <a:t>(Boston office)</a:t>
            </a:r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6143655"/>
            <a:ext cx="9064487" cy="461665"/>
          </a:xfrm>
          <a:prstGeom prst="rect"/>
        </p:spPr>
        <p:txBody>
          <a:bodyPr wrap="square">
            <a:spAutoFit/>
          </a:bodyPr>
          <a:lstStyle/>
          <a:p>
            <a:r>
              <a:rPr lang="en-US" sz="2400" b="1" dirty="1" smtClean="0"/>
              <a:t>  Blog </a:t>
            </a:r>
            <a:r>
              <a:rPr lang="en-US" sz="2400" b="1" dirty="1"/>
              <a:t>authors </a:t>
            </a:r>
            <a:r>
              <a:rPr lang="en-US" sz="2400" b="1" dirty="1" smtClean="0"/>
              <a:t>at </a:t>
            </a:r>
            <a:r>
              <a:rPr lang="en-US" sz="2400" b="1" dirty="1" smtClean="0">
                <a:solidFill>
                  <a:srgbClr val="002060"/>
                </a:solidFill>
              </a:rPr>
              <a:t>www.RLUIPA-Defense.com </a:t>
            </a:r>
            <a:endParaRPr lang="en-US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 smtClean="0"/>
              <a:t>Avoiding a RLUIPA Claim 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1" smtClean="0"/>
              <a:t>Invite the applicant to propose a less intensive use (can municipal goals be met in a less restrictive manner?) </a:t>
            </a:r>
          </a:p>
          <a:p>
            <a:r>
              <a:rPr lang="en-US" dirty="1" smtClean="0"/>
              <a:t>Negotiate a new location </a:t>
            </a:r>
          </a:p>
          <a:p>
            <a:r>
              <a:rPr lang="en-US" dirty="1"/>
              <a:t>Plan for religious use</a:t>
            </a:r>
          </a:p>
          <a:p>
            <a:r>
              <a:rPr lang="en-US" dirty="1"/>
              <a:t>Educate local officials</a:t>
            </a:r>
          </a:p>
          <a:p>
            <a:r>
              <a:rPr lang="en-US" dirty="1" smtClean="0"/>
              <a:t>RLUIPA’s </a:t>
            </a:r>
            <a:r>
              <a:rPr lang="en-US" dirty="1"/>
              <a:t>Safe Harbor provision</a:t>
            </a:r>
          </a:p>
          <a:p>
            <a:r>
              <a:rPr lang="en-US" dirty="1"/>
              <a:t>Insure that RLUIPA claims are covered under your governmental liability policy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 smtClean="0"/>
              <a:t>Defending a RLUIPA Claim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1" smtClean="0"/>
              <a:t>Invariably Expensive </a:t>
            </a:r>
          </a:p>
          <a:p>
            <a:pPr lvl="1"/>
            <a:r>
              <a:rPr lang="en-US" dirty="1" smtClean="0"/>
              <a:t>Time and Money – lawyers, </a:t>
            </a:r>
            <a:r>
              <a:rPr lang="en-US" dirty="1"/>
              <a:t>coincident </a:t>
            </a:r>
            <a:r>
              <a:rPr lang="en-US" dirty="1" smtClean="0"/>
              <a:t>environmental proceedings, experts (land use, damages, environmental) </a:t>
            </a:r>
          </a:p>
          <a:p>
            <a:r>
              <a:rPr lang="en-US" dirty="1" smtClean="0"/>
              <a:t>Probably document intensive</a:t>
            </a:r>
          </a:p>
          <a:p>
            <a:pPr lvl="1"/>
            <a:r>
              <a:rPr lang="en-US" dirty="1" smtClean="0"/>
              <a:t>Equal terms, free exercise, facial, and as-applied challenges usually involve extensive documentation</a:t>
            </a:r>
          </a:p>
          <a:p>
            <a:pPr lvl="1"/>
            <a:r>
              <a:rPr lang="en-US" dirty="1" smtClean="0"/>
              <a:t>Document Intensive</a:t>
            </a:r>
          </a:p>
          <a:p>
            <a:r>
              <a:rPr lang="en-US" dirty="1" smtClean="0"/>
              <a:t>Cases are fact intensive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 smtClean="0"/>
              <a:t>Defending a RLUIPA Claim</a:t>
            </a:r>
            <a:br>
              <a:rPr lang="en-US" dirty="1" smtClean="0"/>
            </a:b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5026152"/>
          </a:xfrm>
        </p:spPr>
        <p:txBody>
          <a:bodyPr>
            <a:normAutofit/>
          </a:bodyPr>
          <a:lstStyle/>
          <a:p>
            <a:r>
              <a:rPr lang="en-US" dirty="1" smtClean="0"/>
              <a:t>Once brought, rarely settled</a:t>
            </a:r>
          </a:p>
          <a:p>
            <a:pPr lvl="1"/>
            <a:r>
              <a:rPr lang="en-US" dirty="1" smtClean="0"/>
              <a:t>Legal fees</a:t>
            </a:r>
          </a:p>
          <a:p>
            <a:pPr lvl="1"/>
            <a:r>
              <a:rPr lang="en-US" dirty="1" smtClean="0"/>
              <a:t>Cases become matters of faith to plaintiffs</a:t>
            </a:r>
          </a:p>
          <a:p>
            <a:r>
              <a:rPr lang="en-US" dirty="1" smtClean="0"/>
              <a:t>Difficult to defend at trial</a:t>
            </a:r>
          </a:p>
          <a:p>
            <a:pPr lvl="1"/>
            <a:r>
              <a:rPr lang="en-US" dirty="1" smtClean="0"/>
              <a:t>Most are claimed </a:t>
            </a:r>
            <a:r>
              <a:rPr lang="en-US" dirty="1"/>
              <a:t>to a </a:t>
            </a:r>
            <a:r>
              <a:rPr lang="en-US" dirty="1" smtClean="0"/>
              <a:t>jury</a:t>
            </a:r>
          </a:p>
          <a:p>
            <a:pPr lvl="1"/>
            <a:r>
              <a:rPr lang="en-US" dirty="1" smtClean="0"/>
              <a:t>God vs. Government bias potential</a:t>
            </a:r>
          </a:p>
          <a:p>
            <a:pPr lvl="1"/>
            <a:r>
              <a:rPr lang="en-US" dirty="1" smtClean="0"/>
              <a:t>Cross-examination of church officials requires tact not ferocity</a:t>
            </a:r>
          </a:p>
          <a:p>
            <a:pPr lvl="1"/>
            <a:r>
              <a:rPr lang="en-US" dirty="1" smtClean="0"/>
              <a:t>Jury instructions invariably confusing</a:t>
            </a:r>
          </a:p>
          <a:p>
            <a:pPr lvl="1"/>
            <a:r>
              <a:rPr lang="en-US" dirty="1" smtClean="0"/>
              <a:t>Federal judiciary rarely has RLUIPA or land use experience</a:t>
            </a:r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>
                <a:solidFill>
                  <a:schemeClr val="tx1"/>
                </a:solidFill>
              </a:rPr>
              <a:t>Thanks for having us!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1"/>
              <a:t>Questions, Comments &amp; War Stories?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2438400"/>
            <a:ext cx="7489371" cy="231933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607469"/>
            <a:ext cx="6324600" cy="646331"/>
          </a:xfrm>
          <a:prstGeom prst="rect"/>
        </p:spPr>
        <p:txBody>
          <a:bodyPr wrap="square">
            <a:spAutoFit/>
          </a:bodyPr>
          <a:lstStyle/>
          <a:p>
            <a:r>
              <a:rPr lang="en-US" dirty="1">
                <a:solidFill>
                  <a:schemeClr val="accent2"/>
                </a:solidFill>
              </a:rPr>
              <a:t>Karla L. Chaffee: 617.557.5956 | kchaffee@rc.com </a:t>
            </a:r>
          </a:p>
          <a:p>
            <a:r>
              <a:rPr lang="en-US" dirty="1">
                <a:solidFill>
                  <a:schemeClr val="accent2"/>
                </a:solidFill>
              </a:rPr>
              <a:t>Evan J. Seeman: 860.275.8247 | eseeman@rc.com</a:t>
            </a:r>
          </a:p>
        </p:txBody>
      </p:sp>
    </p:spTree>
    <p:extLst>
      <p:ext uri="{BB962C8B-B14F-4D97-AF65-F5344CB8AC3E}">
        <p14:creationId xmlns:p14="http://schemas.microsoft.com/office/powerpoint/2010/main" val="160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/>
              <a:t>Congress enacts </a:t>
            </a:r>
            <a:r>
              <a:rPr lang="en-US" dirty="1" smtClean="0"/>
              <a:t>RLUIPA in </a:t>
            </a:r>
            <a:r>
              <a:rPr lang="en-US" dirty="1"/>
              <a:t>2000</a:t>
            </a:r>
          </a:p>
        </p:txBody>
      </p:sp>
      <p:pic>
        <p:nvPicPr>
          <p:cNvPr id="4" name="Content Placeholder 6" descr="RFRA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1981199"/>
            <a:ext cx="6172200" cy="4329753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8922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History &amp; Intent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2400" b="1" i="1" dirty="1"/>
              <a:t>Sherbert v. Verner</a:t>
            </a:r>
            <a:r>
              <a:rPr lang="de-DE" sz="2400" dirty="1"/>
              <a:t>, 374 U.S. 398 (1963)</a:t>
            </a:r>
            <a:endParaRPr lang="en-US" sz="2400"/>
          </a:p>
          <a:p>
            <a:r>
              <a:rPr lang="en-US" sz="2400" b="1" i="1" dirty="1"/>
              <a:t>Employment Div. v. Smith</a:t>
            </a:r>
            <a:r>
              <a:rPr lang="en-US" sz="2400" dirty="1"/>
              <a:t>, 494 U.S. 872 (1990)</a:t>
            </a:r>
          </a:p>
          <a:p>
            <a:r>
              <a:rPr lang="en-US" sz="2400" b="1" i="1" dirty="1"/>
              <a:t>Church </a:t>
            </a:r>
            <a:r>
              <a:rPr lang="en-US" sz="2400" b="1" i="1" dirty="1" smtClean="0"/>
              <a:t>of </a:t>
            </a:r>
            <a:r>
              <a:rPr lang="en-US" sz="2400" b="1" i="1" dirty="1"/>
              <a:t>Lukumi Babalu Aye v. City of Hialeah</a:t>
            </a:r>
            <a:r>
              <a:rPr lang="en-US" sz="2400" dirty="1"/>
              <a:t>, 508 U.S. 520 (1993)</a:t>
            </a:r>
          </a:p>
          <a:p>
            <a:r>
              <a:rPr lang="en-US" sz="2400" dirty="1"/>
              <a:t>Religious Freedom Restoration Act of 1993 </a:t>
            </a:r>
          </a:p>
          <a:p>
            <a:r>
              <a:rPr lang="en-US" sz="2400" b="1" i="1" dirty="1"/>
              <a:t>City of Boerne v. Flores</a:t>
            </a:r>
            <a:r>
              <a:rPr lang="en-US" sz="2400" dirty="1"/>
              <a:t>, 521 U.S. 507 (1997)</a:t>
            </a:r>
          </a:p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7600" y="4668462"/>
            <a:ext cx="4267200" cy="1953976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5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 smtClean="0"/>
              <a:t>RLUIPA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2209800"/>
            <a:ext cx="4235629" cy="3207306"/>
          </a:xfrm>
          <a:prstGeom prst="rect"/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528689"/>
            <a:ext cx="3962400" cy="5555367"/>
          </a:xfrm>
          <a:prstGeom prst="rect"/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1"/>
              <a:t>The Basics: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1" smtClean="0"/>
              <a:t>Substantial Burden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1">
                <a:solidFill>
                  <a:srgbClr val="C00000"/>
                </a:solidFill>
              </a:rPr>
              <a:t> </a:t>
            </a:r>
            <a:r>
              <a:rPr lang="en-US" sz="2400" b="1" dirty="1" smtClean="0">
                <a:solidFill>
                  <a:srgbClr val="C00000"/>
                </a:solidFill>
              </a:rPr>
              <a:t>  </a:t>
            </a:r>
            <a:r>
              <a:rPr lang="en-US" sz="2400" dirty="1" smtClean="0">
                <a:solidFill>
                  <a:srgbClr val="C00000"/>
                </a:solidFill>
              </a:rPr>
              <a:t>42 U.S.C.  § 2000cc(a</a:t>
            </a:r>
            <a:r>
              <a:rPr lang="en-US" sz="2400" dirty="1">
                <a:solidFill>
                  <a:srgbClr val="C00000"/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1"/>
              <a:t>Equal Terms </a:t>
            </a:r>
            <a:endParaRPr lang="en-US" sz="2400" b="1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1">
                <a:solidFill>
                  <a:srgbClr val="C00000"/>
                </a:solidFill>
              </a:rPr>
              <a:t> </a:t>
            </a:r>
            <a:r>
              <a:rPr lang="en-US" sz="2400" b="1" dirty="1" smtClean="0">
                <a:solidFill>
                  <a:srgbClr val="C00000"/>
                </a:solidFill>
              </a:rPr>
              <a:t>  </a:t>
            </a:r>
            <a:r>
              <a:rPr lang="en-US" sz="2400" dirty="1" smtClean="0">
                <a:solidFill>
                  <a:srgbClr val="C00000"/>
                </a:solidFill>
              </a:rPr>
              <a:t>42 U.S.C.  § 2000cc(b</a:t>
            </a:r>
            <a:r>
              <a:rPr lang="en-US" sz="2400" dirty="1">
                <a:solidFill>
                  <a:srgbClr val="C00000"/>
                </a:solidFill>
              </a:rPr>
              <a:t>)(1)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1"/>
              <a:t>Nondiscrimination </a:t>
            </a:r>
            <a:endParaRPr lang="en-US" sz="2400" b="1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1">
                <a:solidFill>
                  <a:srgbClr val="C00000"/>
                </a:solidFill>
              </a:rPr>
              <a:t> </a:t>
            </a:r>
            <a:r>
              <a:rPr lang="en-US" sz="2400" b="1" dirty="1" smtClean="0">
                <a:solidFill>
                  <a:srgbClr val="C00000"/>
                </a:solidFill>
              </a:rPr>
              <a:t>  </a:t>
            </a:r>
            <a:r>
              <a:rPr lang="en-US" sz="2400" dirty="1" smtClean="0">
                <a:solidFill>
                  <a:srgbClr val="C00000"/>
                </a:solidFill>
              </a:rPr>
              <a:t>42 U.S.C.  § 2000cc(b</a:t>
            </a:r>
            <a:r>
              <a:rPr lang="en-US" sz="2400" dirty="1">
                <a:solidFill>
                  <a:srgbClr val="C00000"/>
                </a:solidFill>
              </a:rPr>
              <a:t>)(2)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1"/>
              <a:t>Exclusions and </a:t>
            </a:r>
            <a:r>
              <a:rPr lang="en-US" sz="2400" b="1" dirty="1" smtClean="0"/>
              <a:t>Limitations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1">
                <a:solidFill>
                  <a:srgbClr val="C00000"/>
                </a:solidFill>
              </a:rPr>
              <a:t> </a:t>
            </a:r>
            <a:r>
              <a:rPr lang="en-US" sz="2400" b="1" dirty="1" smtClean="0">
                <a:solidFill>
                  <a:srgbClr val="C00000"/>
                </a:solidFill>
              </a:rPr>
              <a:t>  </a:t>
            </a:r>
            <a:r>
              <a:rPr lang="en-US" sz="2400" dirty="1" smtClean="0">
                <a:solidFill>
                  <a:srgbClr val="C00000"/>
                </a:solidFill>
              </a:rPr>
              <a:t>42 U.S.C.  § 2000cc(b</a:t>
            </a:r>
            <a:r>
              <a:rPr lang="en-US" sz="2400" dirty="1">
                <a:solidFill>
                  <a:srgbClr val="C00000"/>
                </a:solidFill>
              </a:rPr>
              <a:t>)(3)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What are the most common claims and most contested RLUIPA issues? 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72067" y="1828800"/>
            <a:ext cx="7408333" cy="4297363"/>
          </a:xfrm>
        </p:spPr>
        <p:txBody>
          <a:bodyPr/>
          <a:lstStyle/>
          <a:p>
            <a:r>
              <a:rPr lang="en-US" dirty="1" smtClean="0"/>
              <a:t>Substantial Burden</a:t>
            </a:r>
            <a:endParaRPr lang="en-US"/>
          </a:p>
          <a:p>
            <a:r>
              <a:rPr lang="en-US" dirty="1"/>
              <a:t>Compelling </a:t>
            </a:r>
            <a:r>
              <a:rPr lang="en-US" dirty="1" smtClean="0"/>
              <a:t>Governmental </a:t>
            </a:r>
            <a:r>
              <a:rPr lang="en-US" dirty="1"/>
              <a:t>I</a:t>
            </a:r>
            <a:r>
              <a:rPr lang="en-US" dirty="1" smtClean="0"/>
              <a:t>nterest</a:t>
            </a:r>
          </a:p>
          <a:p>
            <a:r>
              <a:rPr lang="en-US" dirty="1" smtClean="0"/>
              <a:t>Least Restrictive </a:t>
            </a:r>
            <a:r>
              <a:rPr lang="en-US" dirty="1"/>
              <a:t>M</a:t>
            </a:r>
            <a:r>
              <a:rPr lang="en-US" dirty="1" smtClean="0"/>
              <a:t>eans</a:t>
            </a:r>
          </a:p>
          <a:p>
            <a:r>
              <a:rPr lang="en-US" dirty="1" smtClean="0"/>
              <a:t>Equal Terms - Comparators</a:t>
            </a:r>
            <a:endParaRPr lang="en-US"/>
          </a:p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5000" y="4114800"/>
            <a:ext cx="4953000" cy="23622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8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 smtClean="0"/>
              <a:t>Substantial Burden In The Circuits</a:t>
            </a:r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57287" y="2165350"/>
            <a:ext cx="6067425" cy="374332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3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/>
              <a:t>Substantial Burden In </a:t>
            </a:r>
            <a:r>
              <a:rPr lang="en-US" dirty="1" smtClean="0"/>
              <a:t>the </a:t>
            </a:r>
            <a:r>
              <a:rPr lang="en-US" dirty="1"/>
              <a:t>Circuits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4191000"/>
            <a:ext cx="7924800" cy="129455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" y="2139116"/>
            <a:ext cx="8305800" cy="2144632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9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/>
              <a:t>What constitutes a “substantial burden” on religious exercise?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3886200" cy="46482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None/>
            </a:pPr>
            <a:endParaRPr lang="en-US" u="sng" smtClean="0"/>
          </a:p>
          <a:p>
            <a:pPr algn="ctr">
              <a:lnSpc>
                <a:spcPct val="90000"/>
              </a:lnSpc>
              <a:buNone/>
            </a:pPr>
            <a:r>
              <a:rPr lang="en-US" u="sng" dirty="1" smtClean="0"/>
              <a:t>Very </a:t>
            </a:r>
            <a:r>
              <a:rPr lang="en-US" u="sng" dirty="1"/>
              <a:t>Likely Yes</a:t>
            </a:r>
          </a:p>
          <a:p>
            <a:pPr>
              <a:lnSpc>
                <a:spcPct val="90000"/>
              </a:lnSpc>
              <a:buNone/>
            </a:pPr>
            <a:endParaRPr lang="en-US" sz="1100"/>
          </a:p>
          <a:p>
            <a:pPr>
              <a:lnSpc>
                <a:spcPct val="90000"/>
              </a:lnSpc>
            </a:pPr>
            <a:r>
              <a:rPr lang="en-US" dirty="1"/>
              <a:t>Nowhere to locate in the jurisdiction.</a:t>
            </a:r>
          </a:p>
          <a:p>
            <a:pPr>
              <a:lnSpc>
                <a:spcPct val="90000"/>
              </a:lnSpc>
            </a:pPr>
            <a:r>
              <a:rPr lang="en-US" dirty="1"/>
              <a:t>Unable to use property for religious purposes.</a:t>
            </a:r>
          </a:p>
          <a:p>
            <a:pPr>
              <a:lnSpc>
                <a:spcPct val="90000"/>
              </a:lnSpc>
            </a:pPr>
            <a:r>
              <a:rPr lang="en-US" dirty="1"/>
              <a:t>Imposing excessive and unjustified delay,  uncertainty or expense</a:t>
            </a:r>
            <a:r>
              <a:rPr lang="en-US" dirty="1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1" smtClean="0"/>
              <a:t>Religious animus expressed by City Officials.</a:t>
            </a:r>
            <a:endParaRPr lang="en-US"/>
          </a:p>
        </p:txBody>
      </p:sp>
      <p:sp>
        <p:nvSpPr>
          <p:cNvPr id="5" name="Content Placeholder 6"/>
          <p:cNvSpPr txBox="1"/>
          <p:nvPr/>
        </p:nvSpPr>
        <p:spPr>
          <a:xfrm>
            <a:off x="4645152" y="1752600"/>
            <a:ext cx="3660648" cy="4495800"/>
          </a:xfrm>
          <a:prstGeom prst="rect"/>
        </p:spPr>
        <p:txBody>
          <a:bodyPr>
            <a:normAutofit lnSpcReduction="10000"/>
          </a:bodyPr>
          <a:lstStyle>
            <a:lvl1pPr marL="274320" indent="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Tx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Tx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Tx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Tx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Tx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Symbol" pitchFamily="18" charset="2"/>
              <a:buNone/>
              <a:defRPr/>
            </a:pPr>
            <a:endParaRPr lang="en-US" u="sng" smtClean="0"/>
          </a:p>
          <a:p>
            <a:pPr algn="ctr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u="sng" dirty="1" smtClean="0">
                <a:solidFill>
                  <a:schemeClr val="tx1"/>
                </a:solidFill>
              </a:rPr>
              <a:t>Very Likely No</a:t>
            </a:r>
          </a:p>
          <a:p>
            <a:pPr algn="ctr">
              <a:lnSpc>
                <a:spcPct val="90000"/>
              </a:lnSpc>
              <a:buFont typeface="Symbol" pitchFamily="18" charset="2"/>
              <a:buNone/>
              <a:defRPr/>
            </a:pPr>
            <a:endParaRPr lang="en-US" sz="1400" b="1" u="sng" smtClean="0">
              <a:solidFill>
                <a:schemeClr val="tx1"/>
              </a:solidFill>
              <a:effectLst>
                <a:outerShdw blurRad="38100" dir="2700000" dist="381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dirty="1" smtClean="0">
                <a:solidFill>
                  <a:schemeClr val="tx1"/>
                </a:solidFill>
              </a:rPr>
              <a:t>Timely denial that leaves other sites available.</a:t>
            </a:r>
          </a:p>
          <a:p>
            <a:pPr>
              <a:lnSpc>
                <a:spcPct val="90000"/>
              </a:lnSpc>
              <a:defRPr/>
            </a:pPr>
            <a:r>
              <a:rPr lang="en-US" dirty="1" smtClean="0">
                <a:solidFill>
                  <a:schemeClr val="tx1"/>
                </a:solidFill>
              </a:rPr>
              <a:t>Denial that has a minimum impact.</a:t>
            </a:r>
          </a:p>
          <a:p>
            <a:pPr>
              <a:lnSpc>
                <a:spcPct val="90000"/>
              </a:lnSpc>
              <a:defRPr/>
            </a:pPr>
            <a:r>
              <a:rPr lang="en-US" dirty="1" smtClean="0">
                <a:solidFill>
                  <a:schemeClr val="tx1"/>
                </a:solidFill>
              </a:rPr>
              <a:t>Denial where no reasonable expectation of an approval.</a:t>
            </a:r>
          </a:p>
          <a:p>
            <a:pPr>
              <a:lnSpc>
                <a:spcPct val="90000"/>
              </a:lnSpc>
              <a:defRPr/>
            </a:pPr>
            <a:r>
              <a:rPr lang="en-US" dirty="1" smtClean="0">
                <a:solidFill>
                  <a:schemeClr val="tx1"/>
                </a:solidFill>
              </a:rPr>
              <a:t>Personal preference, cost, inconvenience. 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jpeg" 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Uigh" typeface="Microsoft Uighur"/>
        <a:font script="Thaa" typeface="MV Boli"/>
        <a:font script="Gujr" typeface="Shruti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明朝"/>
        <a:font script="Sinh" typeface="Iskoola Pota"/>
        <a:font script="Hans" typeface="华文楷体"/>
        <a:font script="Arab" typeface="Times New Roman"/>
        <a:font script="Guru" typeface="Raavi"/>
        <a:font script="Deva" typeface="Mangal"/>
        <a:font script="Khmr" typeface="MoolBoran"/>
        <a:font script="Cher" typeface="Plantagenet Cherokee"/>
        <a:font script="Taml" typeface="Latha"/>
        <a:font script="Hang" typeface="휴먼매직체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KodchiangUPC"/>
        <a:font script="Ethi" typeface="Nyala"/>
        <a:font script="Geor" typeface="Sylfaen"/>
        <a:font script="Syrc" typeface="Estrangelo Edessa"/>
      </a:majorFont>
      <a:minorFont>
        <a:latin typeface="Century Schoolbook"/>
        <a:ea typeface=""/>
        <a:cs typeface=""/>
        <a:font script="Uigh" typeface="Microsoft Uighur"/>
        <a:font script="Thaa" typeface="MV Boli"/>
        <a:font script="Gujr" typeface="Shruti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明朝"/>
        <a:font script="Sinh" typeface="Iskoola Pota"/>
        <a:font script="Hans" typeface="宋体"/>
        <a:font script="Arab" typeface="Times New Roman"/>
        <a:font script="Guru" typeface="Raavi"/>
        <a:font script="Deva" typeface="Mangal"/>
        <a:font script="Khmr" typeface="MoolBoran"/>
        <a:font script="Cher" typeface="Plantagenet Cherokee"/>
        <a:font script="Taml" typeface="Latha"/>
        <a:font script="Hang" typeface="휴먼매직체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KodchiangUPC"/>
        <a:font script="Ethi" typeface="Nyala"/>
        <a:font script="Geor" typeface="Sylfaen"/>
        <a:font script="Syrc" typeface="Estrangelo Edessa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/>
          <a:tileRect/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25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r="5400000" dist="2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r="5400000" dist="2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dir="t" rig="balanced"/>
          </a:scene3d>
          <a:sp3d>
            <a:bevelT w="47625" h="69850" prst="circle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  <a:tileRect/>
        </a:gradFill>
        <a:blipFill>
          <a:blip xmlns:d6p1="http://schemas.openxmlformats.org/officeDocument/2006/relationships" d6p1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srcRect/>
          <a:tile tx="0" ty="0" sx="40000" sy="50000" flip="y" algn="tl"/>
        </a:blip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ゴシック"/>
        <a:font script="Sinh" typeface="Iskoola Pota"/>
        <a:font script="Hans" typeface="宋体"/>
        <a:font script="Arab" typeface="Times New Roman"/>
        <a:font script="Guru" typeface="Raavi"/>
        <a:font script="Deva" typeface="Mangal"/>
        <a:font script="Khmr" typeface="MoolBoran"/>
        <a:font script="Cher" typeface="Plantagenet Cherokee"/>
        <a:font script="Taml" typeface="Latha"/>
        <a:font script="Hang" typeface="맑은 고딕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Angsana New"/>
        <a:font script="Ethi" typeface="Nyala"/>
        <a:font script="Geor" typeface="Sylfaen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Arial"/>
        <a:font script="Jpan" typeface="ＭＳ Ｐゴシック"/>
        <a:font script="Sinh" typeface="Iskoola Pota"/>
        <a:font script="Hans" typeface="宋体"/>
        <a:font script="Arab" typeface="Arial"/>
        <a:font script="Guru" typeface="Raavi"/>
        <a:font script="Deva" typeface="Mangal"/>
        <a:font script="Khmr" typeface="DaunPenh"/>
        <a:font script="Cher" typeface="Plantagenet Cherokee"/>
        <a:font script="Taml" typeface="Latha"/>
        <a:font script="Hang" typeface="맑은 고딕"/>
        <a:font script="Hebr" typeface="Arial"/>
        <a:font script="Tibt" typeface="Microsoft Himalaya"/>
        <a:font script="Knda" typeface="Tunga"/>
        <a:font script="Yiii" typeface="Microsoft Yi Baiti"/>
        <a:font script="Mong" typeface="Mongolian Baiti"/>
        <a:font script="Thai" typeface="Cordia New"/>
        <a:font script="Ethi" typeface="Nyala"/>
        <a:font script="Geor" typeface="Sylfaen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/>
  <Slides>23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2015-06-25T12:41:08Z</cp:lastPrinted>
  <dcterms:created xsi:type="dcterms:W3CDTF">2015-06-25T12:41:08Z</dcterms:created>
  <dcterms:modified xsi:type="dcterms:W3CDTF">2015-06-04T20:20:31.0000000Z</dcterms:modified>
</cp:coreProperties>
</file>