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3" r:id="rId1"/>
  </p:sldMasterIdLst>
  <p:notesMasterIdLst>
    <p:notesMasterId r:id="rId60"/>
  </p:notesMasterIdLst>
  <p:sldIdLst>
    <p:sldId id="256" r:id="rId2"/>
    <p:sldId id="294" r:id="rId3"/>
    <p:sldId id="381" r:id="rId4"/>
    <p:sldId id="296" r:id="rId5"/>
    <p:sldId id="297" r:id="rId6"/>
    <p:sldId id="316" r:id="rId7"/>
    <p:sldId id="319" r:id="rId8"/>
    <p:sldId id="315" r:id="rId9"/>
    <p:sldId id="320" r:id="rId10"/>
    <p:sldId id="299" r:id="rId11"/>
    <p:sldId id="266" r:id="rId12"/>
    <p:sldId id="301" r:id="rId13"/>
    <p:sldId id="259" r:id="rId14"/>
    <p:sldId id="303" r:id="rId15"/>
    <p:sldId id="364" r:id="rId16"/>
    <p:sldId id="305" r:id="rId17"/>
    <p:sldId id="365" r:id="rId18"/>
    <p:sldId id="366" r:id="rId19"/>
    <p:sldId id="367" r:id="rId20"/>
    <p:sldId id="309" r:id="rId21"/>
    <p:sldId id="308" r:id="rId22"/>
    <p:sldId id="307" r:id="rId23"/>
    <p:sldId id="310" r:id="rId24"/>
    <p:sldId id="311" r:id="rId25"/>
    <p:sldId id="314" r:id="rId26"/>
    <p:sldId id="324" r:id="rId27"/>
    <p:sldId id="325" r:id="rId28"/>
    <p:sldId id="326" r:id="rId29"/>
    <p:sldId id="327" r:id="rId30"/>
    <p:sldId id="328" r:id="rId31"/>
    <p:sldId id="330" r:id="rId32"/>
    <p:sldId id="379" r:id="rId33"/>
    <p:sldId id="329" r:id="rId34"/>
    <p:sldId id="331" r:id="rId35"/>
    <p:sldId id="333" r:id="rId36"/>
    <p:sldId id="332" r:id="rId37"/>
    <p:sldId id="369" r:id="rId38"/>
    <p:sldId id="368" r:id="rId39"/>
    <p:sldId id="370" r:id="rId40"/>
    <p:sldId id="380" r:id="rId41"/>
    <p:sldId id="382" r:id="rId42"/>
    <p:sldId id="334" r:id="rId43"/>
    <p:sldId id="337" r:id="rId44"/>
    <p:sldId id="377" r:id="rId45"/>
    <p:sldId id="371" r:id="rId46"/>
    <p:sldId id="372" r:id="rId47"/>
    <p:sldId id="373" r:id="rId48"/>
    <p:sldId id="374" r:id="rId49"/>
    <p:sldId id="349" r:id="rId50"/>
    <p:sldId id="375" r:id="rId51"/>
    <p:sldId id="335" r:id="rId52"/>
    <p:sldId id="336" r:id="rId53"/>
    <p:sldId id="354" r:id="rId54"/>
    <p:sldId id="358" r:id="rId55"/>
    <p:sldId id="352" r:id="rId56"/>
    <p:sldId id="353" r:id="rId57"/>
    <p:sldId id="363" r:id="rId58"/>
    <p:sldId id="37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A921A1-5CCE-481C-9488-80E7CA93E3C6}">
          <p14:sldIdLst>
            <p14:sldId id="256"/>
            <p14:sldId id="294"/>
            <p14:sldId id="381"/>
            <p14:sldId id="296"/>
            <p14:sldId id="297"/>
            <p14:sldId id="316"/>
            <p14:sldId id="319"/>
            <p14:sldId id="315"/>
            <p14:sldId id="320"/>
            <p14:sldId id="299"/>
            <p14:sldId id="266"/>
            <p14:sldId id="301"/>
            <p14:sldId id="259"/>
            <p14:sldId id="303"/>
            <p14:sldId id="364"/>
            <p14:sldId id="305"/>
            <p14:sldId id="365"/>
            <p14:sldId id="366"/>
            <p14:sldId id="367"/>
            <p14:sldId id="309"/>
            <p14:sldId id="308"/>
            <p14:sldId id="307"/>
            <p14:sldId id="310"/>
            <p14:sldId id="311"/>
            <p14:sldId id="314"/>
            <p14:sldId id="324"/>
            <p14:sldId id="325"/>
            <p14:sldId id="326"/>
            <p14:sldId id="327"/>
            <p14:sldId id="328"/>
            <p14:sldId id="330"/>
            <p14:sldId id="379"/>
            <p14:sldId id="329"/>
            <p14:sldId id="331"/>
            <p14:sldId id="333"/>
            <p14:sldId id="332"/>
            <p14:sldId id="369"/>
            <p14:sldId id="368"/>
            <p14:sldId id="370"/>
            <p14:sldId id="380"/>
            <p14:sldId id="382"/>
            <p14:sldId id="334"/>
            <p14:sldId id="337"/>
            <p14:sldId id="377"/>
            <p14:sldId id="371"/>
            <p14:sldId id="372"/>
            <p14:sldId id="373"/>
            <p14:sldId id="374"/>
            <p14:sldId id="349"/>
            <p14:sldId id="375"/>
            <p14:sldId id="335"/>
            <p14:sldId id="336"/>
            <p14:sldId id="354"/>
            <p14:sldId id="358"/>
            <p14:sldId id="352"/>
            <p14:sldId id="353"/>
            <p14:sldId id="363"/>
            <p14:sldId id="376"/>
          </p14:sldIdLst>
        </p14:section>
        <p14:section name="Untitled Section" id="{65397E66-FF87-407D-B63B-BD18640A7D6D}">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Brink"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100" d="100"/>
          <a:sy n="100" d="100"/>
        </p:scale>
        <p:origin x="-288" y="9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14T16:36:05.558" idx="6">
    <p:pos x="4912" y="2024"/>
    <p:text>I would emphasize the "similarly situated as to the regulatory purpose" language since that's the major distinction from the 11th Cir test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8EFEF-3A20-498C-82C8-2C72CF4BDA9E}" type="datetimeFigureOut">
              <a:rPr lang="en-US" smtClean="0"/>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449AF-29A9-4065-BC2D-A800AEF97953}" type="slidenum">
              <a:rPr lang="en-US" smtClean="0"/>
              <a:t>‹#›</a:t>
            </a:fld>
            <a:endParaRPr lang="en-US"/>
          </a:p>
        </p:txBody>
      </p:sp>
    </p:spTree>
    <p:extLst>
      <p:ext uri="{BB962C8B-B14F-4D97-AF65-F5344CB8AC3E}">
        <p14:creationId xmlns:p14="http://schemas.microsoft.com/office/powerpoint/2010/main" val="37766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b2.westlaw.com/result/documenttext.aspx?vr=2.0&amp;rp=/search/default.wl&amp;effdate=1/1/0001+12:00:00+AM&amp;sskey=CLID_SSSA42369243&amp;cxt=DC&amp;fmqv=s&amp;rlti=1&amp;ss=CNT&amp;rs=WLW8.03&amp;eq=search&amp;rltdb=CLID_DB16369243&amp;db=ALLFEDS&amp;cnt=DOC&amp;fn=_top&amp;sv=Split&amp;n=2&amp;scxt=WL&amp;cfid=1&amp;rlt=CLID_QRYRLT43369243&amp;mt=LawSchoolPractitioner&amp;service=Search&amp;query=%22LIVING+WATER+CHURCH+OF+GOD%22+&amp;+da(2007)&amp;method=TN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lnSpc>
                <a:spcPct val="90000"/>
              </a:lnSpc>
              <a:defRPr/>
            </a:pPr>
            <a:r>
              <a:rPr lang="en-US" sz="2800" dirty="0" smtClean="0"/>
              <a:t>First Amendment Establishment Clause: “Congress shall make no law respecting an establishment of religion....”</a:t>
            </a:r>
          </a:p>
          <a:p>
            <a:pPr lvl="1" eaLnBrk="1" hangingPunct="1">
              <a:lnSpc>
                <a:spcPct val="90000"/>
              </a:lnSpc>
              <a:defRPr/>
            </a:pPr>
            <a:r>
              <a:rPr lang="en-US" sz="2400" dirty="0" smtClean="0">
                <a:solidFill>
                  <a:srgbClr val="002060"/>
                </a:solidFill>
              </a:rPr>
              <a:t>Has been interpreted to mean that government cannot establish one religion above another, or above irreligion, Bd. of Educ. v. </a:t>
            </a:r>
            <a:r>
              <a:rPr lang="en-US" sz="2400" dirty="0" err="1" smtClean="0">
                <a:solidFill>
                  <a:srgbClr val="002060"/>
                </a:solidFill>
              </a:rPr>
              <a:t>Grumet</a:t>
            </a:r>
            <a:r>
              <a:rPr lang="en-US" sz="2400" dirty="0" smtClean="0">
                <a:solidFill>
                  <a:srgbClr val="002060"/>
                </a:solidFill>
              </a:rPr>
              <a:t>, 512 U.S. 667 (1994)</a:t>
            </a:r>
          </a:p>
          <a:p>
            <a:pPr eaLnBrk="1" hangingPunct="1">
              <a:lnSpc>
                <a:spcPct val="90000"/>
              </a:lnSpc>
              <a:defRPr/>
            </a:pPr>
            <a:r>
              <a:rPr lang="en-US" sz="2800" dirty="0" smtClean="0"/>
              <a:t>First Amendment Free Exercise Clause: “Congress shall make no law ... prohibiting the free exercise” of religion</a:t>
            </a:r>
          </a:p>
          <a:p>
            <a:pPr lvl="1" eaLnBrk="1" hangingPunct="1">
              <a:lnSpc>
                <a:spcPct val="90000"/>
              </a:lnSpc>
              <a:defRPr/>
            </a:pPr>
            <a:r>
              <a:rPr lang="en-US" sz="2400" dirty="0" smtClean="0"/>
              <a:t>The Free Exercise Clause protects religious thoughts and beliefs, but does not prohibit the government from regulating conduct (e.g., religious drug use, polygamy, etc.)</a:t>
            </a:r>
          </a:p>
          <a:p>
            <a:pPr eaLnBrk="1" hangingPunct="1">
              <a:defRPr/>
            </a:pPr>
            <a:endParaRPr lang="en-US" dirty="0" smtClean="0"/>
          </a:p>
        </p:txBody>
      </p:sp>
      <p:sp>
        <p:nvSpPr>
          <p:cNvPr id="71684" name="Slide Number Placeholder 3"/>
          <p:cNvSpPr>
            <a:spLocks noGrp="1"/>
          </p:cNvSpPr>
          <p:nvPr>
            <p:ph type="sldNum" sz="quarter" idx="5"/>
          </p:nvPr>
        </p:nvSpPr>
        <p:spPr>
          <a:noFill/>
        </p:spPr>
        <p:txBody>
          <a:bodyPr/>
          <a:lstStyle/>
          <a:p>
            <a:fld id="{07E98C0B-DFDF-4C2A-814E-FD96EC370C18}"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Westchester echoes CLUB and </a:t>
            </a:r>
            <a:r>
              <a:rPr lang="en-US" sz="1100" dirty="0" err="1" smtClean="0"/>
              <a:t>Sts</a:t>
            </a:r>
            <a:r>
              <a:rPr lang="en-US" sz="1100" dirty="0" smtClean="0"/>
              <a:t>. Constantine/Helen</a:t>
            </a:r>
          </a:p>
          <a:p>
            <a:endParaRPr lang="en-US" sz="1100" dirty="0" smtClean="0"/>
          </a:p>
          <a:p>
            <a:r>
              <a:rPr lang="en-US" sz="1100" dirty="0" smtClean="0"/>
              <a:t>Living Water Church of God v. Charter Twp. Of Meridian, 2007 WL 4322157 </a:t>
            </a:r>
          </a:p>
          <a:p>
            <a:r>
              <a:rPr lang="en-US" sz="1100" dirty="0" smtClean="0"/>
              <a:t>Our decision today will certainly result in additional expense and delay for Living Water, and it means that-at least on its current site-Living Water cannot construct its ideal building. But while we might well prefer to reach the result reached by the district court, we cannot conclude that RLUIPA guarantees Living Water the 34,989 square-foot facility it sought in 2003. The right RLUIPA protects is the right not to have land use regulations implemented in a manner that imposes a </a:t>
            </a:r>
            <a:r>
              <a:rPr lang="en-US" sz="1100" i="1" dirty="0" smtClean="0"/>
              <a:t>substantial</a:t>
            </a:r>
            <a:r>
              <a:rPr lang="en-US" sz="1100" dirty="0" smtClean="0"/>
              <a:t> burden on an institution's religious exercise. It bears repeating that while the statute does not define that term, the legislative history directs us to the Supreme Court's “Free Exercise” jurisprudence to determine the term's scope.</a:t>
            </a:r>
            <a:r>
              <a:rPr lang="en-US" sz="1100" dirty="0" smtClean="0">
                <a:hlinkClick r:id="rId3"/>
              </a:rPr>
              <a:t>FN6</a:t>
            </a:r>
            <a:r>
              <a:rPr lang="en-US" sz="1100" dirty="0" smtClean="0"/>
              <a:t> The action of the Township in this case will require Living Water to incur increased expense to accomplish its goal of building a significantly larger church and school, and to endure increased inconvenience if it is not able to build a facility of the desired size. But nothing the Township has done requires Living Water to violate or modify or forego its religious beliefs or precepts, or to choose between those beliefs and a benefit to which the church is entitled. </a:t>
            </a:r>
          </a:p>
          <a:p>
            <a:r>
              <a:rPr lang="en-US" sz="1100" dirty="0" smtClean="0"/>
              <a:t>“We are reluctant to interpret the “substantial burden” of this provision of RLUIPA as including lesser burdens than those encompassed by the Supreme Court's “Free Exercise” jurisprudence, inasmuch as the statute would then effectively exempt religious institutions from a great many land use regulations to which non-religious institutions are subject, arguably rendering the provision vulnerable to attack under the Court's “Establishment Clause” jurisprudence.” </a:t>
            </a:r>
          </a:p>
          <a:p>
            <a:endParaRPr lang="en-US" dirty="0"/>
          </a:p>
        </p:txBody>
      </p:sp>
      <p:sp>
        <p:nvSpPr>
          <p:cNvPr id="4" name="Slide Number Placeholder 3"/>
          <p:cNvSpPr>
            <a:spLocks noGrp="1"/>
          </p:cNvSpPr>
          <p:nvPr>
            <p:ph type="sldNum" sz="quarter" idx="10"/>
          </p:nvPr>
        </p:nvSpPr>
        <p:spPr/>
        <p:txBody>
          <a:bodyPr/>
          <a:lstStyle/>
          <a:p>
            <a:fld id="{FA1449AF-29A9-4065-BC2D-A800AEF97953}" type="slidenum">
              <a:rPr lang="en-US" smtClean="0"/>
              <a:t>30</a:t>
            </a:fld>
            <a:endParaRPr lang="en-US"/>
          </a:p>
        </p:txBody>
      </p:sp>
    </p:spTree>
    <p:extLst>
      <p:ext uri="{BB962C8B-B14F-4D97-AF65-F5344CB8AC3E}">
        <p14:creationId xmlns:p14="http://schemas.microsoft.com/office/powerpoint/2010/main" val="220164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449AF-29A9-4065-BC2D-A800AEF97953}" type="slidenum">
              <a:rPr lang="en-US" smtClean="0"/>
              <a:t>31</a:t>
            </a:fld>
            <a:endParaRPr lang="en-US"/>
          </a:p>
        </p:txBody>
      </p:sp>
    </p:spTree>
    <p:extLst>
      <p:ext uri="{BB962C8B-B14F-4D97-AF65-F5344CB8AC3E}">
        <p14:creationId xmlns:p14="http://schemas.microsoft.com/office/powerpoint/2010/main" val="70046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449AF-29A9-4065-BC2D-A800AEF97953}" type="slidenum">
              <a:rPr lang="en-US" smtClean="0"/>
              <a:t>33</a:t>
            </a:fld>
            <a:endParaRPr lang="en-US"/>
          </a:p>
        </p:txBody>
      </p:sp>
    </p:spTree>
    <p:extLst>
      <p:ext uri="{BB962C8B-B14F-4D97-AF65-F5344CB8AC3E}">
        <p14:creationId xmlns:p14="http://schemas.microsoft.com/office/powerpoint/2010/main" val="404327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449AF-29A9-4065-BC2D-A800AEF97953}" type="slidenum">
              <a:rPr lang="en-US" smtClean="0"/>
              <a:t>34</a:t>
            </a:fld>
            <a:endParaRPr lang="en-US"/>
          </a:p>
        </p:txBody>
      </p:sp>
    </p:spTree>
    <p:extLst>
      <p:ext uri="{BB962C8B-B14F-4D97-AF65-F5344CB8AC3E}">
        <p14:creationId xmlns:p14="http://schemas.microsoft.com/office/powerpoint/2010/main" val="92294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449AF-29A9-4065-BC2D-A800AEF97953}" type="slidenum">
              <a:rPr lang="en-US" smtClean="0"/>
              <a:t>35</a:t>
            </a:fld>
            <a:endParaRPr lang="en-US"/>
          </a:p>
        </p:txBody>
      </p:sp>
    </p:spTree>
    <p:extLst>
      <p:ext uri="{BB962C8B-B14F-4D97-AF65-F5344CB8AC3E}">
        <p14:creationId xmlns:p14="http://schemas.microsoft.com/office/powerpoint/2010/main" val="211684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449AF-29A9-4065-BC2D-A800AEF97953}" type="slidenum">
              <a:rPr lang="en-US" smtClean="0"/>
              <a:t>36</a:t>
            </a:fld>
            <a:endParaRPr lang="en-US"/>
          </a:p>
        </p:txBody>
      </p:sp>
    </p:spTree>
    <p:extLst>
      <p:ext uri="{BB962C8B-B14F-4D97-AF65-F5344CB8AC3E}">
        <p14:creationId xmlns:p14="http://schemas.microsoft.com/office/powerpoint/2010/main" val="72490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US" sz="1600" dirty="0" err="1" smtClean="0"/>
              <a:t>Sherbert</a:t>
            </a:r>
            <a:r>
              <a:rPr lang="en-US" sz="1600" dirty="0" smtClean="0"/>
              <a:t> v. </a:t>
            </a:r>
            <a:r>
              <a:rPr lang="en-US" sz="1600" dirty="0" err="1" smtClean="0"/>
              <a:t>Verner</a:t>
            </a:r>
            <a:r>
              <a:rPr lang="en-US" sz="1600" dirty="0" smtClean="0"/>
              <a:t>, 374 U.S. 398 (1963)</a:t>
            </a:r>
          </a:p>
          <a:p>
            <a:pPr lvl="1" eaLnBrk="1" hangingPunct="1">
              <a:lnSpc>
                <a:spcPct val="90000"/>
              </a:lnSpc>
              <a:defRPr/>
            </a:pPr>
            <a:r>
              <a:rPr lang="en-US" sz="1600" dirty="0" smtClean="0"/>
              <a:t>Applied </a:t>
            </a:r>
            <a:r>
              <a:rPr lang="en-US" sz="1600" b="1" i="1" dirty="0" smtClean="0"/>
              <a:t>strict scrutiny</a:t>
            </a:r>
            <a:r>
              <a:rPr lang="en-US" sz="1600" b="1" dirty="0" smtClean="0"/>
              <a:t> </a:t>
            </a:r>
            <a:r>
              <a:rPr lang="en-US" sz="1600" dirty="0" smtClean="0"/>
              <a:t>and held that the First Amendment is violated when government imposes a </a:t>
            </a:r>
            <a:r>
              <a:rPr lang="en-US" sz="1600" b="1" i="1" dirty="0" smtClean="0"/>
              <a:t>substantial burden</a:t>
            </a:r>
            <a:r>
              <a:rPr lang="en-US" sz="1600" dirty="0" smtClean="0"/>
              <a:t> on the free exercise of religion, unless the regulation is supported by a compelling interest.</a:t>
            </a:r>
          </a:p>
          <a:p>
            <a:pPr eaLnBrk="1" hangingPunct="1">
              <a:lnSpc>
                <a:spcPct val="90000"/>
              </a:lnSpc>
              <a:defRPr/>
            </a:pPr>
            <a:r>
              <a:rPr lang="en-US" sz="1600" dirty="0" smtClean="0"/>
              <a:t>Shad v. Borough of Mt. Ephraim, 452 U.S. 398 (1981)</a:t>
            </a:r>
          </a:p>
          <a:p>
            <a:pPr lvl="1" eaLnBrk="1" hangingPunct="1">
              <a:lnSpc>
                <a:spcPct val="90000"/>
              </a:lnSpc>
              <a:defRPr/>
            </a:pPr>
            <a:r>
              <a:rPr lang="en-US" sz="1600" dirty="0" smtClean="0"/>
              <a:t>Held that when a zoning law infringes upon a protected liberty, it must be </a:t>
            </a:r>
            <a:r>
              <a:rPr lang="en-US" sz="1600" b="1" i="1" dirty="0" smtClean="0"/>
              <a:t>narrowly drawn</a:t>
            </a:r>
            <a:r>
              <a:rPr lang="en-US" sz="1600" dirty="0" smtClean="0"/>
              <a:t> and must further a </a:t>
            </a:r>
            <a:r>
              <a:rPr lang="en-US" sz="1600" b="1" i="1" dirty="0" smtClean="0"/>
              <a:t>sufficiently substantial</a:t>
            </a:r>
            <a:r>
              <a:rPr lang="en-US" sz="1600" dirty="0" smtClean="0"/>
              <a:t> government interest. </a:t>
            </a:r>
          </a:p>
          <a:p>
            <a:pPr eaLnBrk="1" hangingPunct="1">
              <a:lnSpc>
                <a:spcPct val="90000"/>
              </a:lnSpc>
              <a:defRPr/>
            </a:pPr>
            <a:r>
              <a:rPr lang="en-US" sz="1600" dirty="0" smtClean="0"/>
              <a:t>Employment Division v. Smith, 494 U.S. 872 (1990)</a:t>
            </a:r>
          </a:p>
          <a:p>
            <a:pPr lvl="1" eaLnBrk="1" hangingPunct="1">
              <a:lnSpc>
                <a:spcPct val="90000"/>
              </a:lnSpc>
              <a:defRPr/>
            </a:pPr>
            <a:r>
              <a:rPr lang="en-US" sz="1600" i="1" dirty="0" smtClean="0"/>
              <a:t>Smith </a:t>
            </a:r>
            <a:r>
              <a:rPr lang="en-US" sz="1600" dirty="0" smtClean="0"/>
              <a:t>marked a change in Supreme Court jurisprudence and held that neutral laws of general applicability that do not single out specific religious beliefs or practices is evaluated using </a:t>
            </a:r>
            <a:r>
              <a:rPr lang="en-US" sz="1600" b="1" i="1" dirty="0" smtClean="0"/>
              <a:t>rational basis review</a:t>
            </a:r>
            <a:r>
              <a:rPr lang="en-US" sz="1600" dirty="0" smtClean="0"/>
              <a:t>, except where the state uses “a system of individual exemptions.”</a:t>
            </a:r>
          </a:p>
          <a:p>
            <a:pPr eaLnBrk="1" hangingPunct="1">
              <a:lnSpc>
                <a:spcPct val="90000"/>
              </a:lnSpc>
              <a:defRPr/>
            </a:pPr>
            <a:r>
              <a:rPr lang="en-US" sz="1600" dirty="0" smtClean="0"/>
              <a:t>Church of </a:t>
            </a:r>
            <a:r>
              <a:rPr lang="en-US" sz="1600" dirty="0" err="1" smtClean="0"/>
              <a:t>Lukumi</a:t>
            </a:r>
            <a:r>
              <a:rPr lang="en-US" sz="1600" dirty="0" smtClean="0"/>
              <a:t> </a:t>
            </a:r>
            <a:r>
              <a:rPr lang="en-US" sz="1600" dirty="0" err="1" smtClean="0"/>
              <a:t>Babalu</a:t>
            </a:r>
            <a:r>
              <a:rPr lang="en-US" sz="1600" dirty="0" smtClean="0"/>
              <a:t> Aye v. City of Hialeah, 508 U.S. 520 (1993)</a:t>
            </a:r>
          </a:p>
          <a:p>
            <a:pPr lvl="1" eaLnBrk="1" hangingPunct="1">
              <a:lnSpc>
                <a:spcPct val="90000"/>
              </a:lnSpc>
              <a:defRPr/>
            </a:pPr>
            <a:r>
              <a:rPr lang="en-US" sz="1600" dirty="0" smtClean="0"/>
              <a:t>Applied </a:t>
            </a:r>
            <a:r>
              <a:rPr lang="en-US" sz="1600" i="1" dirty="0" smtClean="0"/>
              <a:t>Smith </a:t>
            </a:r>
            <a:r>
              <a:rPr lang="en-US" sz="1600" dirty="0" smtClean="0"/>
              <a:t>and invalidated an ordinance that was neither neutral nor generally applicable in its treatment of religious activity.</a:t>
            </a:r>
          </a:p>
          <a:p>
            <a:pPr eaLnBrk="1" hangingPunct="1">
              <a:defRPr/>
            </a:pPr>
            <a:endParaRPr lang="en-US" sz="1600" dirty="0" smtClean="0"/>
          </a:p>
        </p:txBody>
      </p:sp>
      <p:sp>
        <p:nvSpPr>
          <p:cNvPr id="72708" name="Slide Number Placeholder 3"/>
          <p:cNvSpPr>
            <a:spLocks noGrp="1"/>
          </p:cNvSpPr>
          <p:nvPr>
            <p:ph type="sldNum" sz="quarter" idx="5"/>
          </p:nvPr>
        </p:nvSpPr>
        <p:spPr>
          <a:noFill/>
        </p:spPr>
        <p:txBody>
          <a:bodyPr/>
          <a:lstStyle/>
          <a:p>
            <a:fld id="{04DFB216-1D0C-41BD-B7CC-E90AE84D74E1}"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defRPr/>
            </a:pPr>
            <a:r>
              <a:rPr lang="en-US" sz="2600" dirty="0" smtClean="0"/>
              <a:t>Congress enacted RLUIPA in 2000 in response to the Supreme Court’s finding that RFRA was unconstitutional.</a:t>
            </a:r>
            <a:endParaRPr lang="en-US" sz="2800" dirty="0" smtClean="0"/>
          </a:p>
          <a:p>
            <a:pPr lvl="1" eaLnBrk="1" hangingPunct="1">
              <a:lnSpc>
                <a:spcPct val="90000"/>
              </a:lnSpc>
              <a:defRPr/>
            </a:pPr>
            <a:r>
              <a:rPr lang="en-US" sz="2400" dirty="0" smtClean="0"/>
              <a:t>Passed by unanimous consent.</a:t>
            </a:r>
          </a:p>
          <a:p>
            <a:pPr lvl="1" eaLnBrk="1" hangingPunct="1">
              <a:lnSpc>
                <a:spcPct val="90000"/>
              </a:lnSpc>
              <a:defRPr/>
            </a:pPr>
            <a:r>
              <a:rPr lang="en-US" sz="2400" dirty="0" smtClean="0"/>
              <a:t>Requires that strict scrutiny be used in Free Exercise cases involving land use regulations and institutionalized persons (e.g., prisoners).</a:t>
            </a:r>
          </a:p>
          <a:p>
            <a:pPr eaLnBrk="1" hangingPunct="1">
              <a:lnSpc>
                <a:spcPct val="90000"/>
              </a:lnSpc>
              <a:defRPr/>
            </a:pPr>
            <a:r>
              <a:rPr lang="en-US" sz="2600" dirty="0" smtClean="0"/>
              <a:t>The Supreme Court held that RLUIPA is constitutional as applied to institutionalized persons in </a:t>
            </a:r>
            <a:r>
              <a:rPr lang="en-US" sz="2600" i="1" dirty="0" smtClean="0"/>
              <a:t>Cutter v. Wilkinson,</a:t>
            </a:r>
            <a:r>
              <a:rPr lang="en-US" sz="2600" dirty="0" smtClean="0"/>
              <a:t> 544 U.S. 709  (2005).</a:t>
            </a:r>
          </a:p>
          <a:p>
            <a:pPr eaLnBrk="1" hangingPunct="1">
              <a:lnSpc>
                <a:spcPct val="90000"/>
              </a:lnSpc>
              <a:defRPr/>
            </a:pPr>
            <a:r>
              <a:rPr lang="en-US" sz="2600" dirty="0" smtClean="0"/>
              <a:t>Almost all lower federal courts have ruled that RLUIPA’s land use provisions are constitutional... But some legal scholars have questioned this.</a:t>
            </a:r>
            <a:endParaRPr lang="en-US" sz="2800" dirty="0" smtClean="0"/>
          </a:p>
          <a:p>
            <a:pPr eaLnBrk="1" hangingPunct="1">
              <a:defRPr/>
            </a:pPr>
            <a:endParaRPr lang="en-US" dirty="0" smtClean="0"/>
          </a:p>
        </p:txBody>
      </p:sp>
      <p:sp>
        <p:nvSpPr>
          <p:cNvPr id="74756" name="Slide Number Placeholder 3"/>
          <p:cNvSpPr>
            <a:spLocks noGrp="1"/>
          </p:cNvSpPr>
          <p:nvPr>
            <p:ph type="sldNum" sz="quarter" idx="5"/>
          </p:nvPr>
        </p:nvSpPr>
        <p:spPr>
          <a:noFill/>
        </p:spPr>
        <p:txBody>
          <a:bodyPr/>
          <a:lstStyle/>
          <a:p>
            <a:fld id="{C68A163F-2762-4820-965F-5D8B36A84F64}" type="slidenum">
              <a:rPr lang="en-US" smtClean="0"/>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smtClean="0"/>
              <a:t>Application of RLUIPA’s substantial burden provision to land use cases is rarely challenged, and the courts that have addressed the issue have generally found either the interstate commerce or individualized assessment ground to apply.</a:t>
            </a:r>
          </a:p>
        </p:txBody>
      </p:sp>
      <p:sp>
        <p:nvSpPr>
          <p:cNvPr id="75780" name="Slide Number Placeholder 3"/>
          <p:cNvSpPr>
            <a:spLocks noGrp="1"/>
          </p:cNvSpPr>
          <p:nvPr>
            <p:ph type="sldNum" sz="quarter" idx="5"/>
          </p:nvPr>
        </p:nvSpPr>
        <p:spPr>
          <a:noFill/>
        </p:spPr>
        <p:txBody>
          <a:bodyPr/>
          <a:lstStyle/>
          <a:p>
            <a:fld id="{31EF5AC7-D1B7-44A1-8970-29214D695B6F}"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lvl="1" eaLnBrk="1" hangingPunct="1">
              <a:lnSpc>
                <a:spcPct val="90000"/>
              </a:lnSpc>
              <a:defRPr/>
            </a:pPr>
            <a:r>
              <a:rPr lang="en-US" sz="2100" dirty="0" smtClean="0"/>
              <a:t>As the Tenth Circuit stated, “although zoning laws may permit some individualized assessment for variances, they are generally applicable if they are motivated by secular purposes and impact equally all land owners in the city seeking variances.” Grace United Methodist Church v. City of Cheyenne, 451 F.3d 643 (10th Cir. 2006).</a:t>
            </a:r>
          </a:p>
          <a:p>
            <a:pPr lvl="1" eaLnBrk="1" hangingPunct="1">
              <a:lnSpc>
                <a:spcPct val="90000"/>
              </a:lnSpc>
              <a:defRPr/>
            </a:pPr>
            <a:endParaRPr lang="en-US" sz="2100" dirty="0" smtClean="0"/>
          </a:p>
          <a:p>
            <a:pPr lvl="1" eaLnBrk="1" hangingPunct="1">
              <a:lnSpc>
                <a:spcPct val="90000"/>
              </a:lnSpc>
              <a:defRPr/>
            </a:pPr>
            <a:r>
              <a:rPr lang="en-US" sz="2100" dirty="0" smtClean="0"/>
              <a:t>Similarly, the Connecticut Supreme Court held that “the provision applies only when the government has the discretion to apply a land use regulation in a manner that discriminates against religious institutions in general or against a particular religion or denomination.” Cambodian Buddhist Society v. Town of Newtown, 285 Conn. 381 (2008).</a:t>
            </a:r>
          </a:p>
          <a:p>
            <a:pPr eaLnBrk="1" hangingPunct="1">
              <a:defRPr/>
            </a:pPr>
            <a:endParaRPr lang="en-US" dirty="0" smtClean="0"/>
          </a:p>
        </p:txBody>
      </p:sp>
      <p:sp>
        <p:nvSpPr>
          <p:cNvPr id="77828" name="Slide Number Placeholder 3"/>
          <p:cNvSpPr>
            <a:spLocks noGrp="1"/>
          </p:cNvSpPr>
          <p:nvPr>
            <p:ph type="sldNum" sz="quarter" idx="5"/>
          </p:nvPr>
        </p:nvSpPr>
        <p:spPr>
          <a:noFill/>
        </p:spPr>
        <p:txBody>
          <a:bodyPr/>
          <a:lstStyle/>
          <a:p>
            <a:fld id="{F62960CC-0AC4-4ED5-84A0-1BDD5C01A9D9}"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smtClean="0">
                <a:latin typeface="Times" charset="0"/>
              </a:rPr>
              <a:t>The District Court for the Northern District of New York has held that environmental review under the State Environmental Quality Review Act is subject to RLUIPA. Although the town argued that SEQRA is a statewide framework not intended to fall within the meaning of “land use regulation,” the court disagreed, emphasizing the obvious connection of SEQRA to land use regulation and making the point that although “</a:t>
            </a:r>
            <a:r>
              <a:rPr lang="en-US" smtClean="0">
                <a:solidFill>
                  <a:srgbClr val="262626"/>
                </a:solidFill>
                <a:latin typeface="Times" charset="0"/>
              </a:rPr>
              <a:t>SEQRA is drafted in terms of providing a ‘framework’ [it] does not negate its ultimate consequences.”</a:t>
            </a:r>
            <a:r>
              <a:rPr lang="en-US" smtClean="0"/>
              <a:t> </a:t>
            </a:r>
          </a:p>
        </p:txBody>
      </p:sp>
      <p:sp>
        <p:nvSpPr>
          <p:cNvPr id="78852" name="Slide Number Placeholder 3"/>
          <p:cNvSpPr>
            <a:spLocks noGrp="1"/>
          </p:cNvSpPr>
          <p:nvPr>
            <p:ph type="sldNum" sz="quarter" idx="5"/>
          </p:nvPr>
        </p:nvSpPr>
        <p:spPr>
          <a:noFill/>
        </p:spPr>
        <p:txBody>
          <a:bodyPr/>
          <a:lstStyle/>
          <a:p>
            <a:fld id="{1586C73F-F460-41D1-92D0-AAB999424EA7}"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CLUB – 7</a:t>
            </a:r>
            <a:r>
              <a:rPr lang="en-US" baseline="30000" dirty="0" smtClean="0"/>
              <a:t>th</a:t>
            </a:r>
            <a:r>
              <a:rPr lang="en-US" dirty="0" smtClean="0"/>
              <a:t> Circuit – a standard for the case at hand that could be generalized in that context</a:t>
            </a:r>
          </a:p>
          <a:p>
            <a:endParaRPr lang="en-US" dirty="0" smtClean="0"/>
          </a:p>
          <a:p>
            <a:r>
              <a:rPr lang="en-US" dirty="0" smtClean="0"/>
              <a:t>Midrash Sephardi – trying to craft a general standard that could be applied to any RLUIPA claim</a:t>
            </a:r>
          </a:p>
          <a:p>
            <a:endParaRPr lang="en-US" dirty="0"/>
          </a:p>
        </p:txBody>
      </p:sp>
      <p:sp>
        <p:nvSpPr>
          <p:cNvPr id="4" name="Slide Number Placeholder 3"/>
          <p:cNvSpPr>
            <a:spLocks noGrp="1"/>
          </p:cNvSpPr>
          <p:nvPr>
            <p:ph type="sldNum" sz="quarter" idx="10"/>
          </p:nvPr>
        </p:nvSpPr>
        <p:spPr/>
        <p:txBody>
          <a:bodyPr/>
          <a:lstStyle/>
          <a:p>
            <a:fld id="{FA1449AF-29A9-4065-BC2D-A800AEF97953}" type="slidenum">
              <a:rPr lang="en-US" smtClean="0"/>
              <a:t>27</a:t>
            </a:fld>
            <a:endParaRPr lang="en-US"/>
          </a:p>
        </p:txBody>
      </p:sp>
    </p:spTree>
    <p:extLst>
      <p:ext uri="{BB962C8B-B14F-4D97-AF65-F5344CB8AC3E}">
        <p14:creationId xmlns:p14="http://schemas.microsoft.com/office/powerpoint/2010/main" val="333932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Sts</a:t>
            </a:r>
            <a:r>
              <a:rPr lang="en-US" dirty="0" smtClean="0"/>
              <a:t>. Constantine – again, 7</a:t>
            </a:r>
            <a:r>
              <a:rPr lang="en-US" baseline="30000" dirty="0" smtClean="0"/>
              <a:t>th</a:t>
            </a:r>
            <a:r>
              <a:rPr lang="en-US" dirty="0" smtClean="0"/>
              <a:t> Cir. Saying what is a substantial burden in these types of circumstances</a:t>
            </a:r>
          </a:p>
          <a:p>
            <a:endParaRPr lang="en-US" dirty="0" smtClean="0"/>
          </a:p>
          <a:p>
            <a:r>
              <a:rPr lang="en-US" dirty="0" smtClean="0"/>
              <a:t>Vision Church – again, dealing with the facts of the case</a:t>
            </a:r>
          </a:p>
          <a:p>
            <a:r>
              <a:rPr lang="en-US" dirty="0" smtClean="0"/>
              <a:t>(a) clarifies </a:t>
            </a:r>
            <a:r>
              <a:rPr lang="en-US" dirty="0" err="1" smtClean="0"/>
              <a:t>Sts</a:t>
            </a:r>
            <a:r>
              <a:rPr lang="en-US" dirty="0" smtClean="0"/>
              <a:t>. Constantine – if you should never have had a reasonable expectation of approval, then if you still apply, the delay/expense, etc. is not a substantial burden</a:t>
            </a:r>
          </a:p>
          <a:p>
            <a:r>
              <a:rPr lang="en-US" dirty="0" smtClean="0"/>
              <a:t> (b) is in line with CLUB</a:t>
            </a:r>
          </a:p>
          <a:p>
            <a:endParaRPr lang="en-US" dirty="0"/>
          </a:p>
        </p:txBody>
      </p:sp>
      <p:sp>
        <p:nvSpPr>
          <p:cNvPr id="4" name="Slide Number Placeholder 3"/>
          <p:cNvSpPr>
            <a:spLocks noGrp="1"/>
          </p:cNvSpPr>
          <p:nvPr>
            <p:ph type="sldNum" sz="quarter" idx="10"/>
          </p:nvPr>
        </p:nvSpPr>
        <p:spPr/>
        <p:txBody>
          <a:bodyPr/>
          <a:lstStyle/>
          <a:p>
            <a:fld id="{FA1449AF-29A9-4065-BC2D-A800AEF97953}" type="slidenum">
              <a:rPr lang="en-US" smtClean="0"/>
              <a:t>28</a:t>
            </a:fld>
            <a:endParaRPr lang="en-US"/>
          </a:p>
        </p:txBody>
      </p:sp>
    </p:spTree>
    <p:extLst>
      <p:ext uri="{BB962C8B-B14F-4D97-AF65-F5344CB8AC3E}">
        <p14:creationId xmlns:p14="http://schemas.microsoft.com/office/powerpoint/2010/main" val="281652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Westchester echoes CLUB and </a:t>
            </a:r>
            <a:r>
              <a:rPr lang="en-US" dirty="0" err="1" smtClean="0"/>
              <a:t>Sts</a:t>
            </a:r>
            <a:r>
              <a:rPr lang="en-US" dirty="0" smtClean="0"/>
              <a:t>. Constantine/Helen</a:t>
            </a:r>
          </a:p>
          <a:p>
            <a:endParaRPr lang="en-US" dirty="0" smtClean="0"/>
          </a:p>
        </p:txBody>
      </p:sp>
      <p:sp>
        <p:nvSpPr>
          <p:cNvPr id="4" name="Slide Number Placeholder 3"/>
          <p:cNvSpPr>
            <a:spLocks noGrp="1"/>
          </p:cNvSpPr>
          <p:nvPr>
            <p:ph type="sldNum" sz="quarter" idx="10"/>
          </p:nvPr>
        </p:nvSpPr>
        <p:spPr/>
        <p:txBody>
          <a:bodyPr/>
          <a:lstStyle/>
          <a:p>
            <a:fld id="{FA1449AF-29A9-4065-BC2D-A800AEF97953}" type="slidenum">
              <a:rPr lang="en-US" smtClean="0"/>
              <a:t>29</a:t>
            </a:fld>
            <a:endParaRPr lang="en-US"/>
          </a:p>
        </p:txBody>
      </p:sp>
    </p:spTree>
    <p:extLst>
      <p:ext uri="{BB962C8B-B14F-4D97-AF65-F5344CB8AC3E}">
        <p14:creationId xmlns:p14="http://schemas.microsoft.com/office/powerpoint/2010/main" val="333119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8F0A610-5CE6-454D-8FA1-84EEA4E77D4B}" type="datetime1">
              <a:rPr lang="en-US" smtClean="0"/>
              <a:t>2/9/2015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Daniel P. Dalton Dalton &amp; Tomich, PLC</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8DBA506-5664-411C-815B-CB342739912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AB902-6886-41E7-BBA1-70A50CFE966C}" type="datetime1">
              <a:rPr lang="en-US" smtClean="0"/>
              <a:t>2/9/2015</a:t>
            </a:fld>
            <a:endParaRPr lang="en-US"/>
          </a:p>
        </p:txBody>
      </p:sp>
      <p:sp>
        <p:nvSpPr>
          <p:cNvPr id="5" name="Footer Placeholder 4"/>
          <p:cNvSpPr>
            <a:spLocks noGrp="1"/>
          </p:cNvSpPr>
          <p:nvPr>
            <p:ph type="ftr" sz="quarter" idx="11"/>
          </p:nvPr>
        </p:nvSpPr>
        <p:spPr/>
        <p:txBody>
          <a:bodyPr/>
          <a:lstStyle/>
          <a:p>
            <a:r>
              <a:rPr lang="en-US" smtClean="0"/>
              <a:t>Daniel P. Dalton Dalton &amp; Tomich, PLC</a:t>
            </a:r>
            <a:endParaRPr lang="en-US"/>
          </a:p>
        </p:txBody>
      </p:sp>
      <p:sp>
        <p:nvSpPr>
          <p:cNvPr id="6" name="Slide Number Placeholder 5"/>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01B54-D57B-48D4-BDE4-D2B078D72CFA}" type="datetime1">
              <a:rPr lang="en-US" smtClean="0"/>
              <a:t>2/9/2015</a:t>
            </a:fld>
            <a:endParaRPr lang="en-US"/>
          </a:p>
        </p:txBody>
      </p:sp>
      <p:sp>
        <p:nvSpPr>
          <p:cNvPr id="5" name="Footer Placeholder 4"/>
          <p:cNvSpPr>
            <a:spLocks noGrp="1"/>
          </p:cNvSpPr>
          <p:nvPr>
            <p:ph type="ftr" sz="quarter" idx="11"/>
          </p:nvPr>
        </p:nvSpPr>
        <p:spPr/>
        <p:txBody>
          <a:bodyPr/>
          <a:lstStyle/>
          <a:p>
            <a:r>
              <a:rPr lang="en-US" smtClean="0"/>
              <a:t>Daniel P. Dalton Dalton &amp; Tomich, PLC</a:t>
            </a:r>
            <a:endParaRPr lang="en-US"/>
          </a:p>
        </p:txBody>
      </p:sp>
      <p:sp>
        <p:nvSpPr>
          <p:cNvPr id="6" name="Slide Number Placeholder 5"/>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AB22D-BE36-4CBB-A31A-95E8CFC83684}" type="datetime1">
              <a:rPr lang="en-US" smtClean="0"/>
              <a:t>2/9/2015</a:t>
            </a:fld>
            <a:endParaRPr lang="en-US"/>
          </a:p>
        </p:txBody>
      </p:sp>
      <p:sp>
        <p:nvSpPr>
          <p:cNvPr id="5" name="Footer Placeholder 4"/>
          <p:cNvSpPr>
            <a:spLocks noGrp="1"/>
          </p:cNvSpPr>
          <p:nvPr>
            <p:ph type="ftr" sz="quarter" idx="11"/>
          </p:nvPr>
        </p:nvSpPr>
        <p:spPr/>
        <p:txBody>
          <a:bodyPr/>
          <a:lstStyle/>
          <a:p>
            <a:r>
              <a:rPr lang="en-US" smtClean="0"/>
              <a:t>Daniel P. Dalton Dalton &amp; Tomich, PLC</a:t>
            </a:r>
            <a:endParaRPr lang="en-US"/>
          </a:p>
        </p:txBody>
      </p:sp>
      <p:sp>
        <p:nvSpPr>
          <p:cNvPr id="6" name="Slide Number Placeholder 5"/>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EC603-7F48-400F-98A3-98137D1E6D1F}" type="datetime1">
              <a:rPr lang="en-US" smtClean="0"/>
              <a:t>2/9/2015</a:t>
            </a:fld>
            <a:endParaRPr lang="en-US"/>
          </a:p>
        </p:txBody>
      </p:sp>
      <p:sp>
        <p:nvSpPr>
          <p:cNvPr id="5" name="Footer Placeholder 4"/>
          <p:cNvSpPr>
            <a:spLocks noGrp="1"/>
          </p:cNvSpPr>
          <p:nvPr>
            <p:ph type="ftr" sz="quarter" idx="11"/>
          </p:nvPr>
        </p:nvSpPr>
        <p:spPr/>
        <p:txBody>
          <a:bodyPr/>
          <a:lstStyle/>
          <a:p>
            <a:r>
              <a:rPr lang="en-US" smtClean="0"/>
              <a:t>Daniel P. Dalton Dalton &amp; Tomich, PLC</a:t>
            </a:r>
            <a:endParaRPr lang="en-US"/>
          </a:p>
        </p:txBody>
      </p:sp>
      <p:sp>
        <p:nvSpPr>
          <p:cNvPr id="6" name="Slide Number Placeholder 5"/>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01237B-2396-4F4E-9444-BF0A040D5FAB}" type="datetime1">
              <a:rPr lang="en-US" smtClean="0"/>
              <a:t>2/9/2015</a:t>
            </a:fld>
            <a:endParaRPr lang="en-US"/>
          </a:p>
        </p:txBody>
      </p:sp>
      <p:sp>
        <p:nvSpPr>
          <p:cNvPr id="6" name="Footer Placeholder 5"/>
          <p:cNvSpPr>
            <a:spLocks noGrp="1"/>
          </p:cNvSpPr>
          <p:nvPr>
            <p:ph type="ftr" sz="quarter" idx="11"/>
          </p:nvPr>
        </p:nvSpPr>
        <p:spPr/>
        <p:txBody>
          <a:bodyPr/>
          <a:lstStyle/>
          <a:p>
            <a:r>
              <a:rPr lang="en-US" smtClean="0"/>
              <a:t>Daniel P. Dalton Dalton &amp; Tomich, PLC</a:t>
            </a:r>
            <a:endParaRPr lang="en-US"/>
          </a:p>
        </p:txBody>
      </p:sp>
      <p:sp>
        <p:nvSpPr>
          <p:cNvPr id="7" name="Slide Number Placeholder 6"/>
          <p:cNvSpPr>
            <a:spLocks noGrp="1"/>
          </p:cNvSpPr>
          <p:nvPr>
            <p:ph type="sldNum" sz="quarter" idx="12"/>
          </p:nvPr>
        </p:nvSpPr>
        <p:spPr/>
        <p:txBody>
          <a:bodyPr/>
          <a:lstStyle/>
          <a:p>
            <a:fld id="{38DBA506-5664-411C-815B-CB342739912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C4E3C4-4D4C-4CAD-9480-37ADDFECC01E}" type="datetime1">
              <a:rPr lang="en-US" smtClean="0"/>
              <a:t>2/9/2015</a:t>
            </a:fld>
            <a:endParaRPr lang="en-US"/>
          </a:p>
        </p:txBody>
      </p:sp>
      <p:sp>
        <p:nvSpPr>
          <p:cNvPr id="8" name="Footer Placeholder 7"/>
          <p:cNvSpPr>
            <a:spLocks noGrp="1"/>
          </p:cNvSpPr>
          <p:nvPr>
            <p:ph type="ftr" sz="quarter" idx="11"/>
          </p:nvPr>
        </p:nvSpPr>
        <p:spPr/>
        <p:txBody>
          <a:bodyPr/>
          <a:lstStyle/>
          <a:p>
            <a:r>
              <a:rPr lang="en-US" smtClean="0"/>
              <a:t>Daniel P. Dalton Dalton &amp; Tomich, PLC</a:t>
            </a:r>
            <a:endParaRPr lang="en-US"/>
          </a:p>
        </p:txBody>
      </p:sp>
      <p:sp>
        <p:nvSpPr>
          <p:cNvPr id="9" name="Slide Number Placeholder 8"/>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F502A-0791-4843-8CB3-3BC43DC490F7}" type="datetime1">
              <a:rPr lang="en-US" smtClean="0"/>
              <a:t>2/9/2015</a:t>
            </a:fld>
            <a:endParaRPr lang="en-US"/>
          </a:p>
        </p:txBody>
      </p:sp>
      <p:sp>
        <p:nvSpPr>
          <p:cNvPr id="4" name="Footer Placeholder 3"/>
          <p:cNvSpPr>
            <a:spLocks noGrp="1"/>
          </p:cNvSpPr>
          <p:nvPr>
            <p:ph type="ftr" sz="quarter" idx="11"/>
          </p:nvPr>
        </p:nvSpPr>
        <p:spPr/>
        <p:txBody>
          <a:bodyPr/>
          <a:lstStyle/>
          <a:p>
            <a:r>
              <a:rPr lang="en-US" smtClean="0"/>
              <a:t>Daniel P. Dalton Dalton &amp; Tomich, PLC</a:t>
            </a:r>
            <a:endParaRPr lang="en-US"/>
          </a:p>
        </p:txBody>
      </p:sp>
      <p:sp>
        <p:nvSpPr>
          <p:cNvPr id="5" name="Slide Number Placeholder 4"/>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A7622-9519-4401-B7D6-77584B3B01AA}" type="datetime1">
              <a:rPr lang="en-US" smtClean="0"/>
              <a:t>2/9/2015</a:t>
            </a:fld>
            <a:endParaRPr lang="en-US"/>
          </a:p>
        </p:txBody>
      </p:sp>
      <p:sp>
        <p:nvSpPr>
          <p:cNvPr id="3" name="Footer Placeholder 2"/>
          <p:cNvSpPr>
            <a:spLocks noGrp="1"/>
          </p:cNvSpPr>
          <p:nvPr>
            <p:ph type="ftr" sz="quarter" idx="11"/>
          </p:nvPr>
        </p:nvSpPr>
        <p:spPr/>
        <p:txBody>
          <a:bodyPr/>
          <a:lstStyle/>
          <a:p>
            <a:r>
              <a:rPr lang="en-US" smtClean="0"/>
              <a:t>Daniel P. Dalton Dalton &amp; Tomich, PLC</a:t>
            </a:r>
            <a:endParaRPr lang="en-US"/>
          </a:p>
        </p:txBody>
      </p:sp>
      <p:sp>
        <p:nvSpPr>
          <p:cNvPr id="4" name="Slide Number Placeholder 3"/>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8B7439D-78D0-4362-BB6F-33983B2B9F76}" type="datetime1">
              <a:rPr lang="en-US" smtClean="0"/>
              <a:t>2/9/2015</a:t>
            </a:fld>
            <a:endParaRPr lang="en-US"/>
          </a:p>
        </p:txBody>
      </p:sp>
      <p:sp>
        <p:nvSpPr>
          <p:cNvPr id="7" name="Slide Number Placeholder 6"/>
          <p:cNvSpPr>
            <a:spLocks noGrp="1"/>
          </p:cNvSpPr>
          <p:nvPr>
            <p:ph type="sldNum" sz="quarter" idx="12"/>
          </p:nvPr>
        </p:nvSpPr>
        <p:spPr/>
        <p:txBody>
          <a:bodyPr/>
          <a:lstStyle/>
          <a:p>
            <a:fld id="{38DBA506-5664-411C-815B-CB342739912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Daniel P. Dalton Dalton &amp; Tomich, PLC</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0AD73-4494-4CCE-A02E-D0C0E251C7BE}" type="datetime1">
              <a:rPr lang="en-US" smtClean="0"/>
              <a:t>2/9/2015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Daniel P. Dalton Dalton &amp; Tomich, PLC</a:t>
            </a:r>
            <a:endParaRPr lang="en-US"/>
          </a:p>
        </p:txBody>
      </p:sp>
      <p:sp>
        <p:nvSpPr>
          <p:cNvPr id="7" name="Slide Number Placeholder 6"/>
          <p:cNvSpPr>
            <a:spLocks noGrp="1"/>
          </p:cNvSpPr>
          <p:nvPr>
            <p:ph type="sldNum" sz="quarter" idx="12"/>
          </p:nvPr>
        </p:nvSpPr>
        <p:spPr/>
        <p:txBody>
          <a:bodyPr/>
          <a:lstStyle/>
          <a:p>
            <a:fld id="{38DBA506-5664-411C-815B-CB34273991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2050B8A-8D04-4CD6-AB37-B182BB669603}" type="datetime1">
              <a:rPr lang="en-US" smtClean="0"/>
              <a:t>2/9/2015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Daniel P. Dalton Dalton &amp; Tomich, PLC</a:t>
            </a: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8DBA506-5664-411C-815B-CB34273991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ddalton@daltontomich.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ddalton@daltontomich.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daltontomich.com" TargetMode="External"/><Relationship Id="rId3" Type="http://schemas.openxmlformats.org/officeDocument/2006/relationships/hyperlink" Target="http://www.rluipadefense.com/" TargetMode="External"/><Relationship Id="rId7" Type="http://schemas.openxmlformats.org/officeDocument/2006/relationships/hyperlink" Target="http://www.attorneysforlanduse.com" TargetMode="External"/><Relationship Id="rId2" Type="http://schemas.openxmlformats.org/officeDocument/2006/relationships/hyperlink" Target="http://www.attoneysforlanduse.com/" TargetMode="External"/><Relationship Id="rId1" Type="http://schemas.openxmlformats.org/officeDocument/2006/relationships/slideLayout" Target="../slideLayouts/slideLayout2.xml"/><Relationship Id="rId6" Type="http://schemas.openxmlformats.org/officeDocument/2006/relationships/hyperlink" Target="http://www.daltontomich.com/" TargetMode="External"/><Relationship Id="rId5" Type="http://schemas.openxmlformats.org/officeDocument/2006/relationships/hyperlink" Target="http://www.rc.com" TargetMode="External"/><Relationship Id="rId4" Type="http://schemas.openxmlformats.org/officeDocument/2006/relationships/hyperlink" Target="http://www.rluipadefense.com"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mailto:ddalton@daltontomich.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1000"/>
            <a:ext cx="8458200" cy="1219200"/>
          </a:xfrm>
        </p:spPr>
        <p:txBody>
          <a:bodyPr>
            <a:normAutofit/>
          </a:bodyPr>
          <a:lstStyle/>
          <a:p>
            <a:pPr algn="l"/>
            <a:r>
              <a:rPr lang="en-US" sz="3200" b="1" i="1" dirty="0" smtClean="0">
                <a:solidFill>
                  <a:schemeClr val="tx1"/>
                </a:solidFill>
              </a:rPr>
              <a:t>Religious </a:t>
            </a:r>
            <a:r>
              <a:rPr lang="en-US" sz="3200" b="1" i="1" dirty="0">
                <a:solidFill>
                  <a:schemeClr val="tx1"/>
                </a:solidFill>
              </a:rPr>
              <a:t>Land Use Litigation Since </a:t>
            </a:r>
            <a:r>
              <a:rPr lang="en-US" sz="3200" b="1" i="1" dirty="0" smtClean="0">
                <a:solidFill>
                  <a:schemeClr val="tx1"/>
                </a:solidFill>
              </a:rPr>
              <a:t>2000</a:t>
            </a:r>
            <a:endParaRPr lang="en-US" sz="3200" b="1" dirty="0">
              <a:solidFill>
                <a:schemeClr val="tx1"/>
              </a:solidFill>
            </a:endParaRPr>
          </a:p>
        </p:txBody>
      </p:sp>
      <p:sp>
        <p:nvSpPr>
          <p:cNvPr id="5" name="Subtitle 4"/>
          <p:cNvSpPr>
            <a:spLocks noGrp="1"/>
          </p:cNvSpPr>
          <p:nvPr>
            <p:ph type="subTitle" idx="1"/>
          </p:nvPr>
        </p:nvSpPr>
        <p:spPr>
          <a:xfrm>
            <a:off x="4495800" y="2286000"/>
            <a:ext cx="3733800" cy="3886200"/>
          </a:xfrm>
        </p:spPr>
        <p:txBody>
          <a:bodyPr>
            <a:normAutofit/>
          </a:bodyPr>
          <a:lstStyle/>
          <a:p>
            <a:pPr algn="ctr"/>
            <a:endParaRPr lang="en-US" dirty="0" smtClean="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5400" y="2362200"/>
            <a:ext cx="2402416" cy="3603625"/>
          </a:xfrm>
        </p:spPr>
      </p:pic>
    </p:spTree>
    <p:extLst>
      <p:ext uri="{BB962C8B-B14F-4D97-AF65-F5344CB8AC3E}">
        <p14:creationId xmlns:p14="http://schemas.microsoft.com/office/powerpoint/2010/main" val="123018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685800" y="1828800"/>
            <a:ext cx="7772400" cy="3733800"/>
          </a:xfrm>
        </p:spPr>
        <p:txBody>
          <a:bodyPr/>
          <a:lstStyle/>
          <a:p>
            <a:pPr marL="68580" indent="0" eaLnBrk="1" hangingPunct="1">
              <a:lnSpc>
                <a:spcPct val="90000"/>
              </a:lnSpc>
              <a:buNone/>
            </a:pPr>
            <a:endParaRPr lang="en-US" sz="2600" dirty="0" smtClean="0"/>
          </a:p>
        </p:txBody>
      </p:sp>
      <p:sp>
        <p:nvSpPr>
          <p:cNvPr id="81922" name="Rectangle 2"/>
          <p:cNvSpPr>
            <a:spLocks noGrp="1" noChangeArrowheads="1"/>
          </p:cNvSpPr>
          <p:nvPr>
            <p:ph type="title"/>
          </p:nvPr>
        </p:nvSpPr>
        <p:spPr>
          <a:xfrm>
            <a:off x="685800" y="533400"/>
            <a:ext cx="7772400" cy="762000"/>
          </a:xfrm>
        </p:spPr>
        <p:txBody>
          <a:bodyPr>
            <a:noAutofit/>
          </a:bodyPr>
          <a:lstStyle/>
          <a:p>
            <a:pPr>
              <a:defRPr/>
            </a:pPr>
            <a:r>
              <a:rPr lang="en-US" sz="2000" dirty="0" smtClean="0"/>
              <a:t/>
            </a:r>
            <a:br>
              <a:rPr lang="en-US" sz="2000" dirty="0" smtClean="0"/>
            </a:br>
            <a:r>
              <a:rPr lang="en-US" sz="2000" dirty="0"/>
              <a:t/>
            </a:r>
            <a:br>
              <a:rPr lang="en-US" sz="2000" dirty="0"/>
            </a:br>
            <a:r>
              <a:rPr lang="en-US" sz="2800" dirty="0" smtClean="0">
                <a:solidFill>
                  <a:schemeClr val="tx1"/>
                </a:solidFill>
              </a:rPr>
              <a:t>Congress unanimously enacts RLUIPA	in 2000</a:t>
            </a:r>
            <a:endParaRPr lang="en-US" sz="2800" dirty="0">
              <a:solidFill>
                <a:schemeClr val="tx1"/>
              </a:solidFill>
            </a:endParaRPr>
          </a:p>
        </p:txBody>
      </p:sp>
      <p:pic>
        <p:nvPicPr>
          <p:cNvPr id="4" name="Content Placeholder 6" descr="RFRA.png"/>
          <p:cNvPicPr>
            <a:picLocks noChangeAspect="1"/>
          </p:cNvPicPr>
          <p:nvPr/>
        </p:nvPicPr>
        <p:blipFill>
          <a:blip r:embed="rId3" cstate="print"/>
          <a:stretch>
            <a:fillRect/>
          </a:stretch>
        </p:blipFill>
        <p:spPr>
          <a:xfrm>
            <a:off x="685800" y="1828800"/>
            <a:ext cx="6248400" cy="3352800"/>
          </a:xfrm>
          <a:prstGeom prst="rect">
            <a:avLst/>
          </a:prstGeom>
        </p:spPr>
      </p:pic>
    </p:spTree>
    <p:extLst>
      <p:ext uri="{BB962C8B-B14F-4D97-AF65-F5344CB8AC3E}">
        <p14:creationId xmlns:p14="http://schemas.microsoft.com/office/powerpoint/2010/main" val="309081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762000"/>
            <a:ext cx="7024744" cy="838200"/>
          </a:xfrm>
        </p:spPr>
        <p:txBody>
          <a:bodyPr>
            <a:normAutofit/>
          </a:bodyPr>
          <a:lstStyle/>
          <a:p>
            <a:pPr algn="ctr"/>
            <a:r>
              <a:rPr lang="en-US" dirty="0"/>
              <a:t>Constitutionality of the Act</a:t>
            </a:r>
          </a:p>
        </p:txBody>
      </p:sp>
      <p:sp>
        <p:nvSpPr>
          <p:cNvPr id="2" name="Content Placeholder 1"/>
          <p:cNvSpPr>
            <a:spLocks noGrp="1"/>
          </p:cNvSpPr>
          <p:nvPr>
            <p:ph idx="1"/>
          </p:nvPr>
        </p:nvSpPr>
        <p:spPr>
          <a:xfrm>
            <a:off x="1043492" y="1905000"/>
            <a:ext cx="6777317" cy="3927629"/>
          </a:xfrm>
        </p:spPr>
        <p:txBody>
          <a:bodyPr>
            <a:normAutofit/>
          </a:bodyPr>
          <a:lstStyle/>
          <a:p>
            <a:pPr>
              <a:spcBef>
                <a:spcPct val="0"/>
              </a:spcBef>
              <a:spcAft>
                <a:spcPct val="50000"/>
              </a:spcAft>
            </a:pPr>
            <a:endParaRPr lang="en-US" dirty="0" smtClean="0"/>
          </a:p>
          <a:p>
            <a:pPr>
              <a:spcBef>
                <a:spcPct val="0"/>
              </a:spcBef>
              <a:spcAft>
                <a:spcPct val="50000"/>
              </a:spcAft>
            </a:pPr>
            <a:r>
              <a:rPr lang="en-US" dirty="0" smtClean="0"/>
              <a:t>All Courts </a:t>
            </a:r>
            <a:r>
              <a:rPr lang="en-US" dirty="0"/>
              <a:t>have ruled that RLUIPA </a:t>
            </a:r>
            <a:r>
              <a:rPr lang="en-US" dirty="0" smtClean="0"/>
              <a:t>is constitutional</a:t>
            </a:r>
            <a:endParaRPr lang="en-US" dirty="0"/>
          </a:p>
        </p:txBody>
      </p:sp>
      <p:sp>
        <p:nvSpPr>
          <p:cNvPr id="4" name="Footer Placeholder 3"/>
          <p:cNvSpPr>
            <a:spLocks noGrp="1"/>
          </p:cNvSpPr>
          <p:nvPr>
            <p:ph type="ftr" sz="quarter" idx="11"/>
          </p:nvPr>
        </p:nvSpPr>
        <p:spPr>
          <a:xfrm rot="10800000" flipV="1">
            <a:off x="2781300" y="57150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smtClean="0">
              <a:solidFill>
                <a:schemeClr val="tx1"/>
              </a:solidFill>
              <a:latin typeface="Times New Roman" pitchFamily="18" charset="0"/>
              <a:cs typeface="Times New Roman" pitchFamily="18" charset="0"/>
            </a:endParaRP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11</a:t>
            </a:fld>
            <a:endParaRPr lang="en-US"/>
          </a:p>
        </p:txBody>
      </p:sp>
    </p:spTree>
    <p:extLst>
      <p:ext uri="{BB962C8B-B14F-4D97-AF65-F5344CB8AC3E}">
        <p14:creationId xmlns:p14="http://schemas.microsoft.com/office/powerpoint/2010/main" val="400433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43492" y="1600200"/>
            <a:ext cx="6777317" cy="4232429"/>
          </a:xfrm>
        </p:spPr>
        <p:txBody>
          <a:bodyPr>
            <a:normAutofit lnSpcReduction="10000"/>
          </a:bodyPr>
          <a:lstStyle/>
          <a:p>
            <a:pPr eaLnBrk="1" hangingPunct="1"/>
            <a:r>
              <a:rPr lang="en-US" dirty="0" smtClean="0"/>
              <a:t>Codified at 42 U.S.C. § 2000cc, RLUIPA contains four land use provisions: </a:t>
            </a:r>
          </a:p>
          <a:p>
            <a:pPr marL="68580" indent="0" eaLnBrk="1" hangingPunct="1">
              <a:buNone/>
            </a:pPr>
            <a:endParaRPr lang="en-US" sz="3600" dirty="0" smtClean="0"/>
          </a:p>
          <a:p>
            <a:pPr lvl="1" eaLnBrk="1" hangingPunct="1"/>
            <a:r>
              <a:rPr lang="en-US" dirty="0" smtClean="0"/>
              <a:t>Substantial Burden </a:t>
            </a:r>
          </a:p>
          <a:p>
            <a:pPr marL="365760" lvl="1" indent="0" eaLnBrk="1" hangingPunct="1">
              <a:buNone/>
            </a:pPr>
            <a:endParaRPr lang="en-US" dirty="0" smtClean="0"/>
          </a:p>
          <a:p>
            <a:pPr lvl="1" eaLnBrk="1" hangingPunct="1"/>
            <a:r>
              <a:rPr lang="en-US" dirty="0" smtClean="0"/>
              <a:t>Equal Terms</a:t>
            </a:r>
          </a:p>
          <a:p>
            <a:pPr marL="365760" lvl="1" indent="0" eaLnBrk="1" hangingPunct="1">
              <a:buNone/>
            </a:pPr>
            <a:endParaRPr lang="en-US" dirty="0" smtClean="0"/>
          </a:p>
          <a:p>
            <a:pPr lvl="1" eaLnBrk="1" hangingPunct="1"/>
            <a:r>
              <a:rPr lang="en-US" dirty="0" smtClean="0"/>
              <a:t>Nondiscrimination</a:t>
            </a:r>
          </a:p>
          <a:p>
            <a:pPr marL="365760" lvl="1" indent="0" eaLnBrk="1" hangingPunct="1">
              <a:buNone/>
            </a:pPr>
            <a:endParaRPr lang="en-US" dirty="0" smtClean="0"/>
          </a:p>
          <a:p>
            <a:pPr lvl="1" eaLnBrk="1" hangingPunct="1"/>
            <a:r>
              <a:rPr lang="en-US" dirty="0" smtClean="0"/>
              <a:t>Unreasonable Limitation/Exclusion</a:t>
            </a:r>
          </a:p>
        </p:txBody>
      </p:sp>
      <p:sp>
        <p:nvSpPr>
          <p:cNvPr id="98306" name="Rectangle 2"/>
          <p:cNvSpPr>
            <a:spLocks noGrp="1" noChangeArrowheads="1"/>
          </p:cNvSpPr>
          <p:nvPr>
            <p:ph type="title"/>
          </p:nvPr>
        </p:nvSpPr>
        <p:spPr>
          <a:xfrm>
            <a:off x="1043490" y="762000"/>
            <a:ext cx="7024744" cy="762000"/>
          </a:xfrm>
        </p:spPr>
        <p:txBody>
          <a:bodyPr>
            <a:normAutofit/>
          </a:bodyPr>
          <a:lstStyle/>
          <a:p>
            <a:pPr eaLnBrk="1" fontAlgn="auto" hangingPunct="1">
              <a:spcAft>
                <a:spcPts val="0"/>
              </a:spcAft>
              <a:defRPr/>
            </a:pPr>
            <a:r>
              <a:rPr lang="en-US" sz="3200" dirty="0"/>
              <a:t>RLUIPA’s Land Use Provisions</a:t>
            </a:r>
          </a:p>
        </p:txBody>
      </p:sp>
      <p:sp>
        <p:nvSpPr>
          <p:cNvPr id="2" name="TextBox 1"/>
          <p:cNvSpPr txBox="1"/>
          <p:nvPr/>
        </p:nvSpPr>
        <p:spPr>
          <a:xfrm>
            <a:off x="2971800" y="6197600"/>
            <a:ext cx="3352800" cy="276999"/>
          </a:xfrm>
          <a:prstGeom prst="rect">
            <a:avLst/>
          </a:prstGeom>
          <a:noFill/>
        </p:spPr>
        <p:txBody>
          <a:bodyPr wrap="square" rtlCol="0">
            <a:spAutoFit/>
          </a:bodyPr>
          <a:lstStyle/>
          <a:p>
            <a:r>
              <a:rPr lang="en-US" sz="1200" dirty="0" smtClean="0"/>
              <a:t>2014 ABA Midyear Meeting, Houston, TX.</a:t>
            </a:r>
            <a:endParaRPr lang="en-US" sz="1200" dirty="0"/>
          </a:p>
        </p:txBody>
      </p:sp>
    </p:spTree>
    <p:extLst>
      <p:ext uri="{BB962C8B-B14F-4D97-AF65-F5344CB8AC3E}">
        <p14:creationId xmlns:p14="http://schemas.microsoft.com/office/powerpoint/2010/main" val="551040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496336"/>
          </a:xfrm>
        </p:spPr>
        <p:txBody>
          <a:bodyPr>
            <a:normAutofit fontScale="90000"/>
          </a:bodyPr>
          <a:lstStyle/>
          <a:p>
            <a:pPr algn="ctr"/>
            <a:r>
              <a:rPr lang="en-US" sz="2800" dirty="0" smtClean="0"/>
              <a:t>RLUIPA’s Substantial Burden Provision </a:t>
            </a:r>
            <a:endParaRPr lang="en-US" sz="2800" dirty="0"/>
          </a:p>
        </p:txBody>
      </p:sp>
      <p:sp>
        <p:nvSpPr>
          <p:cNvPr id="2" name="Content Placeholder 1"/>
          <p:cNvSpPr>
            <a:spLocks noGrp="1"/>
          </p:cNvSpPr>
          <p:nvPr>
            <p:ph idx="1"/>
          </p:nvPr>
        </p:nvSpPr>
        <p:spPr>
          <a:xfrm>
            <a:off x="1043492" y="1752600"/>
            <a:ext cx="6777317" cy="4080029"/>
          </a:xfrm>
        </p:spPr>
        <p:txBody>
          <a:bodyPr>
            <a:normAutofit/>
          </a:bodyPr>
          <a:lstStyle/>
          <a:p>
            <a:pPr marL="457200" lvl="1" indent="0">
              <a:spcBef>
                <a:spcPct val="0"/>
              </a:spcBef>
              <a:buNone/>
            </a:pPr>
            <a:endParaRPr lang="en-US" sz="1400" dirty="0"/>
          </a:p>
          <a:p>
            <a:pPr marL="457200" lvl="1" indent="0" algn="just">
              <a:spcBef>
                <a:spcPct val="0"/>
              </a:spcBef>
              <a:buNone/>
            </a:pPr>
            <a:r>
              <a:rPr lang="en-US" dirty="0" smtClean="0"/>
              <a:t>No </a:t>
            </a:r>
            <a:r>
              <a:rPr lang="en-US" dirty="0"/>
              <a:t>government shall impose or implement a land use regulation in a manner that imposes a </a:t>
            </a:r>
            <a:r>
              <a:rPr lang="en-US" i="1" dirty="0">
                <a:solidFill>
                  <a:srgbClr val="FF0000"/>
                </a:solidFill>
              </a:rPr>
              <a:t>substantial burden</a:t>
            </a:r>
            <a:r>
              <a:rPr lang="en-US" dirty="0">
                <a:solidFill>
                  <a:srgbClr val="FF0000"/>
                </a:solidFill>
              </a:rPr>
              <a:t> on </a:t>
            </a:r>
            <a:r>
              <a:rPr lang="en-US" i="1" dirty="0">
                <a:solidFill>
                  <a:srgbClr val="FF0000"/>
                </a:solidFill>
              </a:rPr>
              <a:t>religious exercise</a:t>
            </a:r>
            <a:r>
              <a:rPr lang="en-US" dirty="0"/>
              <a:t>, unless the government demonstrates a </a:t>
            </a:r>
            <a:r>
              <a:rPr lang="en-US" i="1" dirty="0">
                <a:solidFill>
                  <a:srgbClr val="FF0000"/>
                </a:solidFill>
              </a:rPr>
              <a:t>compelling governmental interest</a:t>
            </a:r>
            <a:r>
              <a:rPr lang="en-US" dirty="0"/>
              <a:t> that is the </a:t>
            </a:r>
            <a:r>
              <a:rPr lang="en-US" i="1" dirty="0">
                <a:solidFill>
                  <a:srgbClr val="FF0000"/>
                </a:solidFill>
              </a:rPr>
              <a:t>least restrictive means</a:t>
            </a:r>
            <a:r>
              <a:rPr lang="en-US" dirty="0"/>
              <a:t> of furthering that </a:t>
            </a:r>
            <a:r>
              <a:rPr lang="en-US" dirty="0" smtClean="0"/>
              <a:t>interest</a:t>
            </a:r>
          </a:p>
          <a:p>
            <a:pPr marL="457200" lvl="1" indent="0">
              <a:spcBef>
                <a:spcPct val="0"/>
              </a:spcBef>
              <a:buNone/>
            </a:pPr>
            <a:endParaRPr lang="en-US" dirty="0" smtClean="0"/>
          </a:p>
          <a:p>
            <a:pPr marL="457200" lvl="1" indent="0">
              <a:spcBef>
                <a:spcPct val="0"/>
              </a:spcBef>
              <a:buNone/>
            </a:pPr>
            <a:r>
              <a:rPr lang="en-US" dirty="0" smtClean="0"/>
              <a:t>42 U.S.C. </a:t>
            </a:r>
            <a:r>
              <a:rPr lang="en-US" dirty="0"/>
              <a:t>§ </a:t>
            </a:r>
            <a:r>
              <a:rPr lang="en-US" dirty="0" smtClean="0"/>
              <a:t>2000cc(a)</a:t>
            </a:r>
            <a:endParaRPr lang="en-US" dirty="0"/>
          </a:p>
        </p:txBody>
      </p:sp>
      <p:sp>
        <p:nvSpPr>
          <p:cNvPr id="5" name="Footer Placeholder 4"/>
          <p:cNvSpPr>
            <a:spLocks noGrp="1"/>
          </p:cNvSpPr>
          <p:nvPr>
            <p:ph type="ftr" sz="quarter" idx="11"/>
          </p:nvPr>
        </p:nvSpPr>
        <p:spPr>
          <a:xfrm>
            <a:off x="2819400" y="57912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smtClean="0">
              <a:solidFill>
                <a:schemeClr val="tx1"/>
              </a:solidFill>
              <a:latin typeface="Times New Roman" pitchFamily="18" charset="0"/>
              <a:cs typeface="Times New Roman" pitchFamily="18" charset="0"/>
            </a:endParaRP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13</a:t>
            </a:fld>
            <a:endParaRPr lang="en-US"/>
          </a:p>
        </p:txBody>
      </p:sp>
    </p:spTree>
    <p:extLst>
      <p:ext uri="{BB962C8B-B14F-4D97-AF65-F5344CB8AC3E}">
        <p14:creationId xmlns:p14="http://schemas.microsoft.com/office/powerpoint/2010/main" val="2600896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85800" y="1905000"/>
            <a:ext cx="7772400" cy="4114800"/>
          </a:xfrm>
        </p:spPr>
        <p:txBody>
          <a:bodyPr>
            <a:normAutofit lnSpcReduction="10000"/>
          </a:bodyPr>
          <a:lstStyle/>
          <a:p>
            <a:pPr eaLnBrk="1" hangingPunct="1">
              <a:lnSpc>
                <a:spcPct val="90000"/>
              </a:lnSpc>
            </a:pPr>
            <a:r>
              <a:rPr lang="en-US" sz="2500" dirty="0" smtClean="0"/>
              <a:t>RLUIPA’s substantial burden provision applies only if: </a:t>
            </a:r>
            <a:endParaRPr lang="en-US" sz="2500" dirty="0"/>
          </a:p>
          <a:p>
            <a:pPr eaLnBrk="1" hangingPunct="1">
              <a:lnSpc>
                <a:spcPct val="90000"/>
              </a:lnSpc>
            </a:pPr>
            <a:endParaRPr lang="en-US" sz="2500" dirty="0" smtClean="0"/>
          </a:p>
          <a:p>
            <a:pPr lvl="1">
              <a:lnSpc>
                <a:spcPct val="90000"/>
              </a:lnSpc>
            </a:pPr>
            <a:r>
              <a:rPr lang="en-US" sz="2000" dirty="0" smtClean="0"/>
              <a:t>the substantial burden is imposed under a program that receives </a:t>
            </a:r>
            <a:r>
              <a:rPr lang="en-US" sz="2000" b="1" i="1" dirty="0" smtClean="0"/>
              <a:t>federal funding,</a:t>
            </a:r>
            <a:r>
              <a:rPr lang="en-US" sz="2000" dirty="0" smtClean="0"/>
              <a:t> or; </a:t>
            </a:r>
          </a:p>
          <a:p>
            <a:pPr lvl="1">
              <a:lnSpc>
                <a:spcPct val="90000"/>
              </a:lnSpc>
            </a:pPr>
            <a:endParaRPr lang="en-US" sz="2000" dirty="0"/>
          </a:p>
          <a:p>
            <a:pPr lvl="1">
              <a:lnSpc>
                <a:spcPct val="90000"/>
              </a:lnSpc>
            </a:pPr>
            <a:r>
              <a:rPr lang="en-US" sz="2200" dirty="0" smtClean="0"/>
              <a:t>the imposition or removal of the substantial burden affects </a:t>
            </a:r>
            <a:r>
              <a:rPr lang="en-US" sz="2200" b="1" i="1" dirty="0" smtClean="0"/>
              <a:t>interstate commerce</a:t>
            </a:r>
            <a:r>
              <a:rPr lang="en-US" sz="2200" dirty="0" smtClean="0"/>
              <a:t>; or, </a:t>
            </a:r>
          </a:p>
          <a:p>
            <a:pPr lvl="1">
              <a:lnSpc>
                <a:spcPct val="90000"/>
              </a:lnSpc>
            </a:pPr>
            <a:endParaRPr lang="en-US" dirty="0"/>
          </a:p>
          <a:p>
            <a:pPr lvl="1">
              <a:lnSpc>
                <a:spcPct val="90000"/>
              </a:lnSpc>
            </a:pPr>
            <a:r>
              <a:rPr lang="en-US" sz="2200" dirty="0" smtClean="0"/>
              <a:t>the substantial burden is imposed as part of a regulatory system that makes </a:t>
            </a:r>
            <a:r>
              <a:rPr lang="en-US" sz="2200" b="1" i="1" dirty="0" smtClean="0"/>
              <a:t>individualized assessments</a:t>
            </a:r>
            <a:r>
              <a:rPr lang="en-US" sz="2200" dirty="0" smtClean="0"/>
              <a:t> of the proposed uses for the property involved.</a:t>
            </a:r>
            <a:r>
              <a:rPr lang="en-US" sz="2400" dirty="0" smtClean="0"/>
              <a:t>	</a:t>
            </a:r>
          </a:p>
        </p:txBody>
      </p:sp>
      <p:sp>
        <p:nvSpPr>
          <p:cNvPr id="120834" name="Rectangle 2"/>
          <p:cNvSpPr>
            <a:spLocks noGrp="1" noChangeArrowheads="1"/>
          </p:cNvSpPr>
          <p:nvPr>
            <p:ph type="title"/>
          </p:nvPr>
        </p:nvSpPr>
        <p:spPr>
          <a:xfrm>
            <a:off x="685800" y="457200"/>
            <a:ext cx="7772400" cy="1143000"/>
          </a:xfrm>
        </p:spPr>
        <p:txBody>
          <a:bodyPr>
            <a:normAutofit/>
          </a:bodyPr>
          <a:lstStyle/>
          <a:p>
            <a:pPr eaLnBrk="1" fontAlgn="auto" hangingPunct="1">
              <a:spcAft>
                <a:spcPts val="0"/>
              </a:spcAft>
              <a:defRPr/>
            </a:pPr>
            <a:r>
              <a:rPr lang="en-US" sz="2800" dirty="0"/>
              <a:t>Applicability of the Substantial Burden Provision</a:t>
            </a:r>
          </a:p>
        </p:txBody>
      </p:sp>
      <p:sp>
        <p:nvSpPr>
          <p:cNvPr id="2" name="TextBox 1"/>
          <p:cNvSpPr txBox="1"/>
          <p:nvPr/>
        </p:nvSpPr>
        <p:spPr>
          <a:xfrm>
            <a:off x="3429000" y="6159500"/>
            <a:ext cx="3581400" cy="276999"/>
          </a:xfrm>
          <a:prstGeom prst="rect">
            <a:avLst/>
          </a:prstGeom>
          <a:noFill/>
        </p:spPr>
        <p:txBody>
          <a:bodyPr wrap="square" rtlCol="0">
            <a:spAutoFit/>
          </a:bodyPr>
          <a:lstStyle/>
          <a:p>
            <a:r>
              <a:rPr lang="en-US" sz="1200" dirty="0" smtClean="0"/>
              <a:t>2013 ABA Midyear Meeting, Houston, TX</a:t>
            </a:r>
            <a:endParaRPr lang="en-US" sz="1200" dirty="0"/>
          </a:p>
        </p:txBody>
      </p:sp>
    </p:spTree>
    <p:extLst>
      <p:ext uri="{BB962C8B-B14F-4D97-AF65-F5344CB8AC3E}">
        <p14:creationId xmlns:p14="http://schemas.microsoft.com/office/powerpoint/2010/main" val="263387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r>
              <a:rPr lang="en-US" dirty="0" smtClean="0"/>
              <a:t>Interpreting RLUIPA</a:t>
            </a:r>
            <a:endParaRPr lang="en-US" dirty="0"/>
          </a:p>
        </p:txBody>
      </p:sp>
      <p:sp>
        <p:nvSpPr>
          <p:cNvPr id="3" name="Content Placeholder 2"/>
          <p:cNvSpPr>
            <a:spLocks noGrp="1"/>
          </p:cNvSpPr>
          <p:nvPr>
            <p:ph idx="1"/>
          </p:nvPr>
        </p:nvSpPr>
        <p:spPr>
          <a:xfrm>
            <a:off x="1043492" y="1905000"/>
            <a:ext cx="6777317" cy="3927629"/>
          </a:xfrm>
        </p:spPr>
        <p:txBody>
          <a:bodyPr>
            <a:normAutofit/>
          </a:bodyPr>
          <a:lstStyle/>
          <a:p>
            <a:pPr marL="68580" lvl="0" indent="0">
              <a:buNone/>
            </a:pPr>
            <a:r>
              <a:rPr lang="en-US" dirty="0" smtClean="0"/>
              <a:t>Congress provided that the </a:t>
            </a:r>
            <a:r>
              <a:rPr lang="en-US" dirty="0"/>
              <a:t>entire statute should be “</a:t>
            </a:r>
            <a:r>
              <a:rPr lang="en-US" i="1" dirty="0"/>
              <a:t>construed in favor of a broad protection of religious exercise, to the maximum extent permitted by the terms of this chapter and the Constitution</a:t>
            </a:r>
            <a:r>
              <a:rPr lang="en-US" dirty="0"/>
              <a:t>.” </a:t>
            </a:r>
            <a:endParaRPr lang="en-US" dirty="0" smtClean="0"/>
          </a:p>
          <a:p>
            <a:pPr marL="68580" lvl="0" indent="0">
              <a:buNone/>
            </a:pPr>
            <a:endParaRPr lang="en-US" dirty="0"/>
          </a:p>
          <a:p>
            <a:pPr marL="68580" lvl="0" indent="0">
              <a:buNone/>
            </a:pPr>
            <a:r>
              <a:rPr lang="en-US" dirty="0" smtClean="0"/>
              <a:t>42 </a:t>
            </a:r>
            <a:r>
              <a:rPr lang="en-US" dirty="0"/>
              <a:t>U.S.C. § 2000cc-3(g). </a:t>
            </a:r>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15</a:t>
            </a:fld>
            <a:endParaRPr lang="en-US"/>
          </a:p>
        </p:txBody>
      </p:sp>
    </p:spTree>
    <p:extLst>
      <p:ext uri="{BB962C8B-B14F-4D97-AF65-F5344CB8AC3E}">
        <p14:creationId xmlns:p14="http://schemas.microsoft.com/office/powerpoint/2010/main" val="49691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85800" y="1752600"/>
            <a:ext cx="7772400" cy="4114800"/>
          </a:xfrm>
        </p:spPr>
        <p:txBody>
          <a:bodyPr/>
          <a:lstStyle/>
          <a:p>
            <a:pPr marL="68580" indent="0" algn="just" eaLnBrk="1" hangingPunct="1">
              <a:lnSpc>
                <a:spcPct val="90000"/>
              </a:lnSpc>
              <a:buNone/>
            </a:pPr>
            <a:r>
              <a:rPr lang="en-US" sz="2500" dirty="0" smtClean="0"/>
              <a:t>Not all courts agree that zoning and land use regulations are individualized assessments solely because they allow discretionary and possibly subjective decisions: </a:t>
            </a:r>
            <a:endParaRPr lang="en-US" sz="2800" dirty="0" smtClean="0"/>
          </a:p>
          <a:p>
            <a:pPr lvl="1" eaLnBrk="1" hangingPunct="1">
              <a:lnSpc>
                <a:spcPct val="90000"/>
              </a:lnSpc>
            </a:pPr>
            <a:endParaRPr lang="en-US" sz="2100" dirty="0" smtClean="0"/>
          </a:p>
          <a:p>
            <a:pPr lvl="1" eaLnBrk="1" hangingPunct="1">
              <a:lnSpc>
                <a:spcPct val="90000"/>
              </a:lnSpc>
            </a:pPr>
            <a:r>
              <a:rPr lang="en-US" sz="2100" i="1" dirty="0" smtClean="0"/>
              <a:t>Grace United Methodist Church v. City of Cheyenne</a:t>
            </a:r>
            <a:r>
              <a:rPr lang="en-US" sz="2100" dirty="0" smtClean="0"/>
              <a:t>, 451 F.3d 643 (10th Cir. 2006).</a:t>
            </a:r>
          </a:p>
          <a:p>
            <a:pPr lvl="1" eaLnBrk="1" hangingPunct="1">
              <a:lnSpc>
                <a:spcPct val="90000"/>
              </a:lnSpc>
            </a:pPr>
            <a:endParaRPr lang="en-US" sz="2100" dirty="0" smtClean="0"/>
          </a:p>
          <a:p>
            <a:pPr lvl="1" eaLnBrk="1" hangingPunct="1">
              <a:lnSpc>
                <a:spcPct val="90000"/>
              </a:lnSpc>
            </a:pPr>
            <a:r>
              <a:rPr lang="en-US" sz="2100" i="1" dirty="0" smtClean="0"/>
              <a:t>Cambodian Buddhist Society v. Town of Newtown</a:t>
            </a:r>
            <a:r>
              <a:rPr lang="en-US" sz="2100" dirty="0" smtClean="0"/>
              <a:t>, 285 Conn. 381 (2008).</a:t>
            </a:r>
          </a:p>
        </p:txBody>
      </p:sp>
      <p:sp>
        <p:nvSpPr>
          <p:cNvPr id="141314" name="Rectangle 2"/>
          <p:cNvSpPr>
            <a:spLocks noGrp="1" noChangeArrowheads="1"/>
          </p:cNvSpPr>
          <p:nvPr>
            <p:ph type="title"/>
          </p:nvPr>
        </p:nvSpPr>
        <p:spPr>
          <a:xfrm>
            <a:off x="685800" y="381000"/>
            <a:ext cx="7772400" cy="1143000"/>
          </a:xfrm>
        </p:spPr>
        <p:txBody>
          <a:bodyPr>
            <a:normAutofit/>
          </a:bodyPr>
          <a:lstStyle/>
          <a:p>
            <a:pPr eaLnBrk="1" fontAlgn="auto" hangingPunct="1">
              <a:spcAft>
                <a:spcPts val="0"/>
              </a:spcAft>
              <a:defRPr/>
            </a:pPr>
            <a:r>
              <a:rPr lang="en-US" sz="2800" dirty="0"/>
              <a:t>What is an “Individualized Assessment”?</a:t>
            </a:r>
          </a:p>
        </p:txBody>
      </p:sp>
    </p:spTree>
    <p:extLst>
      <p:ext uri="{BB962C8B-B14F-4D97-AF65-F5344CB8AC3E}">
        <p14:creationId xmlns:p14="http://schemas.microsoft.com/office/powerpoint/2010/main" val="363700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exercise”</a:t>
            </a:r>
            <a:r>
              <a:rPr lang="en-US" dirty="0"/>
              <a:t> </a:t>
            </a:r>
            <a:r>
              <a:rPr lang="en-US" dirty="0" smtClean="0"/>
              <a:t>defined</a:t>
            </a:r>
            <a:endParaRPr lang="en-US" dirty="0"/>
          </a:p>
        </p:txBody>
      </p:sp>
      <p:sp>
        <p:nvSpPr>
          <p:cNvPr id="3" name="Content Placeholder 2"/>
          <p:cNvSpPr>
            <a:spLocks noGrp="1"/>
          </p:cNvSpPr>
          <p:nvPr>
            <p:ph idx="1"/>
          </p:nvPr>
        </p:nvSpPr>
        <p:spPr/>
        <p:txBody>
          <a:bodyPr>
            <a:normAutofit lnSpcReduction="10000"/>
          </a:bodyPr>
          <a:lstStyle/>
          <a:p>
            <a:pPr marL="68580" lvl="0" indent="0" algn="just">
              <a:buNone/>
            </a:pPr>
            <a:r>
              <a:rPr lang="en-US" dirty="0" smtClean="0"/>
              <a:t>The </a:t>
            </a:r>
            <a:r>
              <a:rPr lang="en-US" dirty="0"/>
              <a:t>“</a:t>
            </a:r>
            <a:r>
              <a:rPr lang="en-US" i="1" dirty="0"/>
              <a:t>use, building, or conversion of real property for the purpose of religious exercise shall be considered to be religious exercise of the person or entity that uses or intends to use the property for that purpose</a:t>
            </a:r>
            <a:r>
              <a:rPr lang="en-US" dirty="0"/>
              <a:t>.” </a:t>
            </a:r>
            <a:endParaRPr lang="en-US" dirty="0" smtClean="0"/>
          </a:p>
          <a:p>
            <a:pPr marL="68580" lvl="0" indent="0">
              <a:buNone/>
            </a:pPr>
            <a:r>
              <a:rPr lang="en-US" dirty="0" smtClean="0"/>
              <a:t>42 </a:t>
            </a:r>
            <a:r>
              <a:rPr lang="en-US" dirty="0"/>
              <a:t>U.S.C. § 2000cc-5(7)(B</a:t>
            </a:r>
            <a:r>
              <a:rPr lang="en-US" dirty="0" smtClean="0"/>
              <a:t>)</a:t>
            </a:r>
          </a:p>
          <a:p>
            <a:pPr marL="68580" lvl="0" indent="0">
              <a:buNone/>
            </a:pPr>
            <a:endParaRPr lang="en-US" dirty="0" smtClean="0"/>
          </a:p>
          <a:p>
            <a:pPr marL="68580" lvl="0" indent="0">
              <a:buNone/>
            </a:pPr>
            <a:r>
              <a:rPr lang="en-US" dirty="0" smtClean="0"/>
              <a:t>Temporary Land Use (?) – mobile clinic</a:t>
            </a:r>
          </a:p>
          <a:p>
            <a:pPr marL="68580" lvl="0" indent="0">
              <a:buNone/>
            </a:pPr>
            <a:endParaRPr lang="en-US" dirty="0"/>
          </a:p>
          <a:p>
            <a:pPr marL="68580" lv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17</a:t>
            </a:fld>
            <a:endParaRPr lang="en-US"/>
          </a:p>
        </p:txBody>
      </p:sp>
    </p:spTree>
    <p:extLst>
      <p:ext uri="{BB962C8B-B14F-4D97-AF65-F5344CB8AC3E}">
        <p14:creationId xmlns:p14="http://schemas.microsoft.com/office/powerpoint/2010/main" val="424765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exercise” defined</a:t>
            </a:r>
            <a:endParaRPr lang="en-US" dirty="0"/>
          </a:p>
        </p:txBody>
      </p:sp>
      <p:sp>
        <p:nvSpPr>
          <p:cNvPr id="3" name="Content Placeholder 2"/>
          <p:cNvSpPr>
            <a:spLocks noGrp="1"/>
          </p:cNvSpPr>
          <p:nvPr>
            <p:ph idx="1"/>
          </p:nvPr>
        </p:nvSpPr>
        <p:spPr/>
        <p:txBody>
          <a:bodyPr>
            <a:normAutofit/>
          </a:bodyPr>
          <a:lstStyle/>
          <a:p>
            <a:pPr marL="68580" lvl="0" indent="0" algn="just">
              <a:buNone/>
            </a:pPr>
            <a:r>
              <a:rPr lang="en-US" dirty="0" smtClean="0"/>
              <a:t>Congress </a:t>
            </a:r>
            <a:r>
              <a:rPr lang="en-US" dirty="0"/>
              <a:t>broadly defined “</a:t>
            </a:r>
            <a:r>
              <a:rPr lang="en-US" i="1" dirty="0"/>
              <a:t>religious exercise” to “include </a:t>
            </a:r>
            <a:r>
              <a:rPr lang="en-US" b="1" i="1" dirty="0"/>
              <a:t>any</a:t>
            </a:r>
            <a:r>
              <a:rPr lang="en-US" i="1" dirty="0"/>
              <a:t> exercise of religion, whether or not compelled by, or central to, a system of religious belie</a:t>
            </a:r>
            <a:r>
              <a:rPr lang="en-US" dirty="0"/>
              <a:t>f.” </a:t>
            </a:r>
            <a:endParaRPr lang="en-US" dirty="0" smtClean="0"/>
          </a:p>
          <a:p>
            <a:pPr marL="68580" lvl="0" indent="0">
              <a:buNone/>
            </a:pPr>
            <a:endParaRPr lang="en-US" dirty="0"/>
          </a:p>
          <a:p>
            <a:pPr marL="68580" lvl="0" indent="0">
              <a:buNone/>
            </a:pPr>
            <a:r>
              <a:rPr lang="en-US" dirty="0" smtClean="0"/>
              <a:t>42 </a:t>
            </a:r>
            <a:r>
              <a:rPr lang="en-US" dirty="0"/>
              <a:t>U.S.C. § 2000cc-5(7)(A</a:t>
            </a:r>
            <a:r>
              <a:rPr lang="en-US" dirty="0" smtClean="0"/>
              <a:t>)</a:t>
            </a:r>
            <a:endParaRPr lang="en-US" dirty="0"/>
          </a:p>
          <a:p>
            <a:pPr marL="68580" indent="0">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18</a:t>
            </a:fld>
            <a:endParaRPr lang="en-US"/>
          </a:p>
        </p:txBody>
      </p:sp>
    </p:spTree>
    <p:extLst>
      <p:ext uri="{BB962C8B-B14F-4D97-AF65-F5344CB8AC3E}">
        <p14:creationId xmlns:p14="http://schemas.microsoft.com/office/powerpoint/2010/main" val="3931989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r>
              <a:rPr lang="en-US" dirty="0" smtClean="0"/>
              <a:t>“Land Use regulation” defined</a:t>
            </a:r>
            <a:endParaRPr lang="en-US" dirty="0"/>
          </a:p>
        </p:txBody>
      </p:sp>
      <p:sp>
        <p:nvSpPr>
          <p:cNvPr id="3" name="Content Placeholder 2"/>
          <p:cNvSpPr>
            <a:spLocks noGrp="1"/>
          </p:cNvSpPr>
          <p:nvPr>
            <p:ph idx="1"/>
          </p:nvPr>
        </p:nvSpPr>
        <p:spPr>
          <a:xfrm>
            <a:off x="1043492" y="1981200"/>
            <a:ext cx="6777317" cy="3657601"/>
          </a:xfrm>
        </p:spPr>
        <p:txBody>
          <a:bodyPr>
            <a:normAutofit fontScale="92500" lnSpcReduction="20000"/>
          </a:bodyPr>
          <a:lstStyle/>
          <a:p>
            <a:pPr marL="68580" lvl="0" indent="0" algn="just">
              <a:buNone/>
            </a:pPr>
            <a:r>
              <a:rPr lang="en-US" dirty="0" smtClean="0"/>
              <a:t>The </a:t>
            </a:r>
            <a:r>
              <a:rPr lang="en-US" dirty="0"/>
              <a:t>term “‘</a:t>
            </a:r>
            <a:r>
              <a:rPr lang="en-US" i="1" dirty="0"/>
              <a:t>land use regulation’ means a zoning or land-marking law, or the application of such a law, that limits or restricts a claimant’s use or development of land (including a structure affixed to land), if the claimant has an ownership, leasehold, easement, servitude, or other property interest in the regulated land or a contract or option to acquire such an interest</a:t>
            </a:r>
            <a:r>
              <a:rPr lang="en-US" dirty="0"/>
              <a:t>.” </a:t>
            </a:r>
            <a:endParaRPr lang="en-US" dirty="0" smtClean="0"/>
          </a:p>
          <a:p>
            <a:pPr marL="68580" lvl="0" indent="0">
              <a:buNone/>
            </a:pPr>
            <a:endParaRPr lang="en-US" dirty="0"/>
          </a:p>
          <a:p>
            <a:pPr marL="68580" lvl="0" indent="0">
              <a:buNone/>
            </a:pPr>
            <a:r>
              <a:rPr lang="en-US" dirty="0" smtClean="0"/>
              <a:t>42 </a:t>
            </a:r>
            <a:r>
              <a:rPr lang="en-US" dirty="0"/>
              <a:t>U.S.C. § 2000cc-5(5</a:t>
            </a:r>
            <a:r>
              <a:rPr lang="en-US" dirty="0" smtClean="0"/>
              <a:t>)</a:t>
            </a:r>
            <a:endParaRPr lang="en-US" dirty="0"/>
          </a:p>
          <a:p>
            <a:pPr marL="68580" indent="0">
              <a:buNone/>
            </a:pPr>
            <a:r>
              <a:rPr lang="en-US" dirty="0"/>
              <a:t> </a:t>
            </a:r>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19</a:t>
            </a:fld>
            <a:endParaRPr lang="en-US"/>
          </a:p>
        </p:txBody>
      </p:sp>
    </p:spTree>
    <p:extLst>
      <p:ext uri="{BB962C8B-B14F-4D97-AF65-F5344CB8AC3E}">
        <p14:creationId xmlns:p14="http://schemas.microsoft.com/office/powerpoint/2010/main" val="8991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sz="3200" dirty="0" smtClean="0"/>
              <a:t>Panelist</a:t>
            </a:r>
            <a:r>
              <a:rPr lang="en-US" dirty="0" smtClean="0"/>
              <a:t>	</a:t>
            </a:r>
            <a:endParaRPr lang="en-US" dirty="0"/>
          </a:p>
        </p:txBody>
      </p:sp>
      <p:sp>
        <p:nvSpPr>
          <p:cNvPr id="3" name="Content Placeholder 2"/>
          <p:cNvSpPr>
            <a:spLocks noGrp="1"/>
          </p:cNvSpPr>
          <p:nvPr>
            <p:ph idx="1"/>
          </p:nvPr>
        </p:nvSpPr>
        <p:spPr>
          <a:xfrm>
            <a:off x="1043492" y="1905000"/>
            <a:ext cx="6777317" cy="3927629"/>
          </a:xfrm>
        </p:spPr>
        <p:txBody>
          <a:bodyPr>
            <a:normAutofit fontScale="92500" lnSpcReduction="10000"/>
          </a:bodyPr>
          <a:lstStyle/>
          <a:p>
            <a:pPr marL="68580" indent="0">
              <a:buNone/>
            </a:pPr>
            <a:r>
              <a:rPr lang="en-US" dirty="0"/>
              <a:t>Dean Patricia </a:t>
            </a:r>
            <a:r>
              <a:rPr lang="en-US" dirty="0" err="1"/>
              <a:t>Salkin</a:t>
            </a:r>
            <a:endParaRPr lang="en-US" dirty="0"/>
          </a:p>
          <a:p>
            <a:pPr marL="68580" indent="0">
              <a:buNone/>
            </a:pPr>
            <a:r>
              <a:rPr lang="en-US" dirty="0"/>
              <a:t>	</a:t>
            </a:r>
            <a:r>
              <a:rPr lang="en-US" dirty="0" err="1"/>
              <a:t>Touro</a:t>
            </a:r>
            <a:r>
              <a:rPr lang="en-US" dirty="0"/>
              <a:t> Law School, Central Islip, </a:t>
            </a:r>
            <a:r>
              <a:rPr lang="en-US" dirty="0" smtClean="0"/>
              <a:t>NY</a:t>
            </a:r>
          </a:p>
          <a:p>
            <a:pPr marL="68580" indent="0">
              <a:buNone/>
            </a:pPr>
            <a:endParaRPr lang="en-US" dirty="0"/>
          </a:p>
          <a:p>
            <a:pPr marL="68580" indent="0">
              <a:buNone/>
            </a:pPr>
            <a:r>
              <a:rPr lang="en-US" dirty="0" smtClean="0"/>
              <a:t>Mr</a:t>
            </a:r>
            <a:r>
              <a:rPr lang="en-US" dirty="0"/>
              <a:t>. Noel </a:t>
            </a:r>
            <a:r>
              <a:rPr lang="en-US" dirty="0" err="1"/>
              <a:t>Sterett</a:t>
            </a:r>
            <a:r>
              <a:rPr lang="en-US" dirty="0"/>
              <a:t>, </a:t>
            </a:r>
          </a:p>
          <a:p>
            <a:pPr marL="68580" indent="0">
              <a:buNone/>
            </a:pPr>
            <a:r>
              <a:rPr lang="en-US" dirty="0"/>
              <a:t>	</a:t>
            </a:r>
            <a:r>
              <a:rPr lang="en-US" dirty="0" err="1"/>
              <a:t>Mauck</a:t>
            </a:r>
            <a:r>
              <a:rPr lang="en-US" dirty="0"/>
              <a:t> &amp; Baker, Chicago, </a:t>
            </a:r>
            <a:r>
              <a:rPr lang="en-US" dirty="0" err="1" smtClean="0"/>
              <a:t>lL</a:t>
            </a:r>
            <a:endParaRPr lang="en-US" dirty="0"/>
          </a:p>
          <a:p>
            <a:pPr marL="0" lvl="1" indent="0">
              <a:spcBef>
                <a:spcPts val="0"/>
              </a:spcBef>
              <a:buNone/>
            </a:pPr>
            <a:endParaRPr lang="en-US" sz="2400" dirty="0" smtClean="0"/>
          </a:p>
          <a:p>
            <a:pPr marL="0" lvl="1" indent="0">
              <a:spcBef>
                <a:spcPts val="0"/>
              </a:spcBef>
              <a:buNone/>
            </a:pPr>
            <a:r>
              <a:rPr lang="en-US" sz="2400" dirty="0" smtClean="0"/>
              <a:t>Mr</a:t>
            </a:r>
            <a:r>
              <a:rPr lang="en-US" sz="2400" dirty="0"/>
              <a:t>. Evan </a:t>
            </a:r>
            <a:r>
              <a:rPr lang="en-US" sz="2400" dirty="0" err="1"/>
              <a:t>Seeman</a:t>
            </a:r>
            <a:r>
              <a:rPr lang="en-US" sz="2400" dirty="0"/>
              <a:t> </a:t>
            </a:r>
          </a:p>
          <a:p>
            <a:pPr marL="365760" lvl="1" indent="0">
              <a:buNone/>
            </a:pPr>
            <a:r>
              <a:rPr lang="en-US" sz="2400" dirty="0"/>
              <a:t>	Robinson &amp; Cole, Hartford, </a:t>
            </a:r>
            <a:r>
              <a:rPr lang="en-US" sz="2400" dirty="0" smtClean="0"/>
              <a:t>CT</a:t>
            </a:r>
            <a:endParaRPr lang="en-US" sz="2400" dirty="0"/>
          </a:p>
          <a:p>
            <a:pPr marL="0" lvl="1" indent="0">
              <a:spcBef>
                <a:spcPts val="0"/>
              </a:spcBef>
              <a:buNone/>
            </a:pPr>
            <a:endParaRPr lang="en-US" sz="2400" dirty="0" smtClean="0"/>
          </a:p>
          <a:p>
            <a:pPr marL="0" lvl="1" indent="0">
              <a:spcBef>
                <a:spcPts val="0"/>
              </a:spcBef>
              <a:buNone/>
            </a:pPr>
            <a:r>
              <a:rPr lang="en-US" sz="2400" dirty="0" smtClean="0"/>
              <a:t>Mr</a:t>
            </a:r>
            <a:r>
              <a:rPr lang="en-US" sz="2400" dirty="0"/>
              <a:t>. Daniel Dalton</a:t>
            </a:r>
          </a:p>
          <a:p>
            <a:pPr marL="365760" lvl="1" indent="0">
              <a:buNone/>
            </a:pPr>
            <a:r>
              <a:rPr lang="en-US" sz="2400" dirty="0"/>
              <a:t>	Dalton &amp; Tomich PLC, Detroit, MI</a:t>
            </a:r>
          </a:p>
          <a:p>
            <a:pPr marL="365760" lvl="1" indent="0">
              <a:buNone/>
            </a:pPr>
            <a:endParaRPr lang="en-US" dirty="0"/>
          </a:p>
        </p:txBody>
      </p:sp>
      <p:sp>
        <p:nvSpPr>
          <p:cNvPr id="4" name="Footer Placeholder 3"/>
          <p:cNvSpPr>
            <a:spLocks noGrp="1"/>
          </p:cNvSpPr>
          <p:nvPr>
            <p:ph type="ftr" sz="quarter" idx="11"/>
          </p:nvPr>
        </p:nvSpPr>
        <p:spPr>
          <a:xfrm>
            <a:off x="4641448" y="5852160"/>
            <a:ext cx="3435752" cy="365125"/>
          </a:xfrm>
        </p:spPr>
        <p:txBody>
          <a:bodyPr/>
          <a:lstStyle/>
          <a:p>
            <a:r>
              <a:rPr lang="en-US" dirty="0" smtClean="0">
                <a:solidFill>
                  <a:schemeClr val="tx2"/>
                </a:solidFill>
              </a:rPr>
              <a:t>2014 ABA MIDYEAR MEETING, HOUSTON, TX</a:t>
            </a:r>
            <a:r>
              <a:rPr lang="en-US" sz="2400" dirty="0" smtClean="0">
                <a:solidFill>
                  <a:schemeClr val="tx2"/>
                </a:solidFill>
              </a:rPr>
              <a:t>.</a:t>
            </a:r>
            <a:endParaRPr lang="en-US" sz="2400" dirty="0">
              <a:solidFill>
                <a:schemeClr val="tx2"/>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2</a:t>
            </a:fld>
            <a:endParaRPr lang="en-US"/>
          </a:p>
        </p:txBody>
      </p:sp>
    </p:spTree>
    <p:extLst>
      <p:ext uri="{BB962C8B-B14F-4D97-AF65-F5344CB8AC3E}">
        <p14:creationId xmlns:p14="http://schemas.microsoft.com/office/powerpoint/2010/main" val="4891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eaLnBrk="1" hangingPunct="1">
              <a:lnSpc>
                <a:spcPct val="90000"/>
              </a:lnSpc>
            </a:pPr>
            <a:r>
              <a:rPr lang="en-US" sz="2600" b="1" dirty="0" smtClean="0">
                <a:latin typeface="Century Gothic"/>
                <a:cs typeface="Century Gothic"/>
              </a:rPr>
              <a:t>Maybe? </a:t>
            </a:r>
            <a:r>
              <a:rPr lang="en-US" sz="2600" dirty="0" smtClean="0">
                <a:latin typeface="Century Gothic"/>
                <a:cs typeface="Century Gothic"/>
              </a:rPr>
              <a:t>according to </a:t>
            </a:r>
            <a:r>
              <a:rPr lang="en-US" sz="2600" i="1" dirty="0" smtClean="0">
                <a:latin typeface="Century Gothic"/>
                <a:cs typeface="Century Gothic"/>
              </a:rPr>
              <a:t>Fortress Bible Church v. </a:t>
            </a:r>
            <a:r>
              <a:rPr lang="en-US" sz="2600" i="1" dirty="0" err="1" smtClean="0">
                <a:latin typeface="Century Gothic"/>
                <a:cs typeface="Century Gothic"/>
              </a:rPr>
              <a:t>Feiner</a:t>
            </a:r>
            <a:r>
              <a:rPr lang="en-US" sz="2600" dirty="0" smtClean="0">
                <a:latin typeface="Century Gothic"/>
                <a:cs typeface="Century Gothic"/>
              </a:rPr>
              <a:t>, 734 F. Supp. 2d 409 (N.D.N.Y. 2010).</a:t>
            </a:r>
            <a:endParaRPr lang="en-US" sz="2800" dirty="0" smtClean="0">
              <a:latin typeface="Century Gothic"/>
              <a:cs typeface="Century Gothic"/>
            </a:endParaRPr>
          </a:p>
        </p:txBody>
      </p:sp>
      <p:sp>
        <p:nvSpPr>
          <p:cNvPr id="14233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Is Environmental Review a “Land Use Regulation”?</a:t>
            </a:r>
          </a:p>
        </p:txBody>
      </p:sp>
    </p:spTree>
    <p:extLst>
      <p:ext uri="{BB962C8B-B14F-4D97-AF65-F5344CB8AC3E}">
        <p14:creationId xmlns:p14="http://schemas.microsoft.com/office/powerpoint/2010/main" val="323710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normAutofit fontScale="92500" lnSpcReduction="10000"/>
          </a:bodyPr>
          <a:lstStyle/>
          <a:p>
            <a:pPr eaLnBrk="1" hangingPunct="1"/>
            <a:r>
              <a:rPr lang="en-US" sz="2600" b="1" dirty="0" smtClean="0"/>
              <a:t>Maybe. </a:t>
            </a:r>
          </a:p>
          <a:p>
            <a:pPr lvl="1" eaLnBrk="1" hangingPunct="1"/>
            <a:r>
              <a:rPr lang="en-US" sz="2200" dirty="0" smtClean="0"/>
              <a:t>The US District Court of New Jersey has </a:t>
            </a:r>
            <a:r>
              <a:rPr lang="en-US" dirty="0" smtClean="0"/>
              <a:t>said no, but, a </a:t>
            </a:r>
            <a:r>
              <a:rPr lang="en-US" sz="2200" dirty="0" smtClean="0"/>
              <a:t>religious institution could challenge the taking of its property pursuant to the municipality’s open space acquisition plan. </a:t>
            </a:r>
            <a:r>
              <a:rPr lang="en-US" sz="2200" i="1" dirty="0" smtClean="0"/>
              <a:t>Albanian Associated Fund v. Twp. of Wayne</a:t>
            </a:r>
            <a:r>
              <a:rPr lang="en-US" sz="2200" dirty="0" smtClean="0"/>
              <a:t>, 2007 WL 2904194 (D.N.J. 2007). </a:t>
            </a:r>
          </a:p>
          <a:p>
            <a:pPr lvl="1" eaLnBrk="1" hangingPunct="1"/>
            <a:r>
              <a:rPr lang="en-US" sz="2200" dirty="0" smtClean="0"/>
              <a:t>The Seventh Circuit has </a:t>
            </a:r>
            <a:r>
              <a:rPr lang="en-US" dirty="0" smtClean="0"/>
              <a:t>held that </a:t>
            </a:r>
            <a:r>
              <a:rPr lang="en-US" sz="2200" dirty="0" smtClean="0"/>
              <a:t>some condemnations may be “land use regulations.” </a:t>
            </a:r>
            <a:r>
              <a:rPr lang="en-US" sz="2200" i="1" dirty="0" smtClean="0"/>
              <a:t>St. John’s United Church of Christ v. Chicago</a:t>
            </a:r>
            <a:r>
              <a:rPr lang="en-US" sz="2200" dirty="0" smtClean="0"/>
              <a:t>, 502 F.3d 616 (7th Cir. 2007).</a:t>
            </a:r>
          </a:p>
        </p:txBody>
      </p:sp>
      <p:sp>
        <p:nvSpPr>
          <p:cNvPr id="14336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a:t>Is Eminent Domain a “Land Use Regulation”?</a:t>
            </a:r>
          </a:p>
        </p:txBody>
      </p:sp>
    </p:spTree>
    <p:extLst>
      <p:ext uri="{BB962C8B-B14F-4D97-AF65-F5344CB8AC3E}">
        <p14:creationId xmlns:p14="http://schemas.microsoft.com/office/powerpoint/2010/main" val="67391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normAutofit fontScale="92500" lnSpcReduction="10000"/>
          </a:bodyPr>
          <a:lstStyle/>
          <a:p>
            <a:pPr eaLnBrk="1" hangingPunct="1"/>
            <a:r>
              <a:rPr lang="en-US" sz="2400" b="1" dirty="0" smtClean="0"/>
              <a:t>No. </a:t>
            </a:r>
          </a:p>
          <a:p>
            <a:pPr lvl="1" eaLnBrk="1" hangingPunct="1"/>
            <a:r>
              <a:rPr lang="en-US" sz="2400" dirty="0" smtClean="0"/>
              <a:t>The US District Courts in New York have said no. </a:t>
            </a:r>
            <a:r>
              <a:rPr lang="en-US" sz="2400" i="1" dirty="0" smtClean="0"/>
              <a:t>Faith Temple Church v. Town of Brighton</a:t>
            </a:r>
            <a:r>
              <a:rPr lang="en-US" sz="2400" dirty="0" smtClean="0"/>
              <a:t>, 405 F. Supp. 2d 250 (W.D.N.Y. 2005); </a:t>
            </a:r>
            <a:r>
              <a:rPr lang="en-US" sz="2400" i="1" dirty="0" smtClean="0"/>
              <a:t>Congregation </a:t>
            </a:r>
            <a:r>
              <a:rPr lang="en-US" sz="2400" i="1" dirty="0" err="1" smtClean="0"/>
              <a:t>Adas</a:t>
            </a:r>
            <a:r>
              <a:rPr lang="en-US" sz="2400" i="1" dirty="0" smtClean="0"/>
              <a:t> </a:t>
            </a:r>
            <a:r>
              <a:rPr lang="en-US" sz="2400" i="1" dirty="0" err="1" smtClean="0"/>
              <a:t>Yerim</a:t>
            </a:r>
            <a:r>
              <a:rPr lang="en-US" sz="2400" i="1" dirty="0" smtClean="0"/>
              <a:t> v. City of New York</a:t>
            </a:r>
            <a:r>
              <a:rPr lang="en-US" sz="2400" dirty="0" smtClean="0"/>
              <a:t>, 673 F. Supp. 2d 94 (E.D.N.Y. 2009). </a:t>
            </a:r>
          </a:p>
          <a:p>
            <a:pPr marL="365760" lvl="1" indent="0" eaLnBrk="1" hangingPunct="1">
              <a:buNone/>
            </a:pPr>
            <a:endParaRPr lang="en-US" sz="2400" dirty="0" smtClean="0"/>
          </a:p>
          <a:p>
            <a:pPr lvl="1" eaLnBrk="1" hangingPunct="1"/>
            <a:r>
              <a:rPr lang="en-US" sz="2400" dirty="0" smtClean="0"/>
              <a:t>The Hawaii Supreme Court said no</a:t>
            </a:r>
            <a:r>
              <a:rPr lang="en-US" sz="2400" i="1" dirty="0" smtClean="0"/>
              <a:t>.  City and County of Honolulu v. Sherman</a:t>
            </a:r>
            <a:r>
              <a:rPr lang="en-US" sz="2400" dirty="0" smtClean="0"/>
              <a:t>, 110 Haw. 39 (2006)</a:t>
            </a:r>
          </a:p>
        </p:txBody>
      </p:sp>
      <p:sp>
        <p:nvSpPr>
          <p:cNvPr id="1443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3800"/>
              <a:t>Is Eminent Domain a “Land Use Regulation”?</a:t>
            </a:r>
          </a:p>
        </p:txBody>
      </p:sp>
    </p:spTree>
    <p:extLst>
      <p:ext uri="{BB962C8B-B14F-4D97-AF65-F5344CB8AC3E}">
        <p14:creationId xmlns:p14="http://schemas.microsoft.com/office/powerpoint/2010/main" val="210881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normAutofit fontScale="92500" lnSpcReduction="20000"/>
          </a:bodyPr>
          <a:lstStyle/>
          <a:p>
            <a:pPr eaLnBrk="1" hangingPunct="1"/>
            <a:r>
              <a:rPr lang="en-US" sz="2600" dirty="0" smtClean="0"/>
              <a:t>Depends on the state and circuit you are in:</a:t>
            </a:r>
          </a:p>
          <a:p>
            <a:pPr eaLnBrk="1" hangingPunct="1"/>
            <a:endParaRPr lang="en-US" sz="2600" dirty="0"/>
          </a:p>
          <a:p>
            <a:pPr lvl="1"/>
            <a:r>
              <a:rPr lang="en-US" dirty="0" smtClean="0"/>
              <a:t>Third Circuit: A sewer tap-in ordinance is not a “land use regulation.” </a:t>
            </a:r>
            <a:r>
              <a:rPr lang="en-US" i="1" dirty="0" smtClean="0"/>
              <a:t>Second Baptist Church v. Gilpin Twp</a:t>
            </a:r>
            <a:r>
              <a:rPr lang="en-US" dirty="0" smtClean="0"/>
              <a:t>., 118 Fed. </a:t>
            </a:r>
            <a:r>
              <a:rPr lang="en-US" dirty="0" err="1" smtClean="0"/>
              <a:t>Appx</a:t>
            </a:r>
            <a:r>
              <a:rPr lang="en-US" dirty="0" smtClean="0"/>
              <a:t>. 615 (3d Cir. 2004).</a:t>
            </a:r>
          </a:p>
          <a:p>
            <a:pPr marL="68580" indent="0" eaLnBrk="1" hangingPunct="1">
              <a:buNone/>
            </a:pPr>
            <a:endParaRPr lang="en-US" sz="2600" dirty="0" smtClean="0"/>
          </a:p>
          <a:p>
            <a:pPr lvl="1"/>
            <a:r>
              <a:rPr lang="en-US" dirty="0" smtClean="0"/>
              <a:t>Kentucky Court of Appeals: RLUIPA not violated by requiring religious schools to comply with school sanitation laws. </a:t>
            </a:r>
            <a:r>
              <a:rPr lang="en-US" i="1" dirty="0" smtClean="0"/>
              <a:t>Liberty Road Christian School v. Todd County Health Dept</a:t>
            </a:r>
            <a:r>
              <a:rPr lang="en-US" dirty="0" smtClean="0"/>
              <a:t>., 2005 WL 2240482 (Ky. App. 2005).</a:t>
            </a:r>
          </a:p>
        </p:txBody>
      </p:sp>
      <p:sp>
        <p:nvSpPr>
          <p:cNvPr id="125954" name="Rectangle 2"/>
          <p:cNvSpPr>
            <a:spLocks noGrp="1" noChangeArrowheads="1"/>
          </p:cNvSpPr>
          <p:nvPr>
            <p:ph type="title"/>
          </p:nvPr>
        </p:nvSpPr>
        <p:spPr/>
        <p:txBody>
          <a:bodyPr>
            <a:normAutofit fontScale="90000"/>
          </a:bodyPr>
          <a:lstStyle/>
          <a:p>
            <a:pPr eaLnBrk="1" fontAlgn="auto" hangingPunct="1">
              <a:spcAft>
                <a:spcPts val="0"/>
              </a:spcAft>
              <a:defRPr/>
            </a:pPr>
            <a:r>
              <a:rPr lang="en-US"/>
              <a:t>Are Building and Health Codes “Land Use Regulations?”</a:t>
            </a:r>
          </a:p>
        </p:txBody>
      </p:sp>
    </p:spTree>
    <p:extLst>
      <p:ext uri="{BB962C8B-B14F-4D97-AF65-F5344CB8AC3E}">
        <p14:creationId xmlns:p14="http://schemas.microsoft.com/office/powerpoint/2010/main" val="239312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685800" y="1676400"/>
            <a:ext cx="7772400" cy="4114800"/>
          </a:xfrm>
        </p:spPr>
        <p:txBody>
          <a:bodyPr>
            <a:normAutofit/>
          </a:bodyPr>
          <a:lstStyle/>
          <a:p>
            <a:pPr marL="365760" indent="-256032" eaLnBrk="1" fontAlgn="auto" hangingPunct="1">
              <a:lnSpc>
                <a:spcPct val="90000"/>
              </a:lnSpc>
              <a:spcAft>
                <a:spcPts val="0"/>
              </a:spcAft>
              <a:buFont typeface="Wingdings 3"/>
              <a:buChar char=""/>
              <a:defRPr/>
            </a:pPr>
            <a:r>
              <a:rPr lang="en-US" sz="2300" dirty="0"/>
              <a:t>The construction of a communications tower that obscured a synagogue’s scenic </a:t>
            </a:r>
            <a:r>
              <a:rPr lang="en-US" sz="2300" dirty="0" smtClean="0"/>
              <a:t>views. </a:t>
            </a:r>
            <a:r>
              <a:rPr lang="en-US" sz="2300" i="1" dirty="0" err="1"/>
              <a:t>Omnipoint</a:t>
            </a:r>
            <a:r>
              <a:rPr lang="en-US" sz="2300" i="1" dirty="0"/>
              <a:t> Communications v. City of White Plains</a:t>
            </a:r>
            <a:r>
              <a:rPr lang="en-US" sz="2300" dirty="0"/>
              <a:t>, 202 F.R.D. 402 (S.D.N.Y. 2001)</a:t>
            </a:r>
            <a:r>
              <a:rPr lang="en-US" sz="2300" dirty="0" smtClean="0"/>
              <a:t>.</a:t>
            </a:r>
          </a:p>
          <a:p>
            <a:pPr marL="365760" indent="-256032" eaLnBrk="1" fontAlgn="auto" hangingPunct="1">
              <a:lnSpc>
                <a:spcPct val="90000"/>
              </a:lnSpc>
              <a:spcAft>
                <a:spcPts val="0"/>
              </a:spcAft>
              <a:buFont typeface="Wingdings 3"/>
              <a:buChar char=""/>
              <a:defRPr/>
            </a:pPr>
            <a:endParaRPr lang="en-US" sz="2300" dirty="0"/>
          </a:p>
          <a:p>
            <a:pPr marL="365760" indent="-256032" eaLnBrk="1" fontAlgn="auto" hangingPunct="1">
              <a:lnSpc>
                <a:spcPct val="90000"/>
              </a:lnSpc>
              <a:spcAft>
                <a:spcPts val="0"/>
              </a:spcAft>
              <a:buFont typeface="Wingdings 3"/>
              <a:buChar char=""/>
              <a:defRPr/>
            </a:pPr>
            <a:r>
              <a:rPr lang="en-US" sz="2300" dirty="0" smtClean="0"/>
              <a:t>The refusal </a:t>
            </a:r>
            <a:r>
              <a:rPr lang="en-US" sz="2300" dirty="0"/>
              <a:t>to sell </a:t>
            </a:r>
            <a:r>
              <a:rPr lang="en-US" sz="2300" dirty="0" smtClean="0"/>
              <a:t>property </a:t>
            </a:r>
            <a:r>
              <a:rPr lang="en-US" sz="2300" dirty="0"/>
              <a:t>to a religious </a:t>
            </a:r>
            <a:r>
              <a:rPr lang="en-US" sz="2300" dirty="0" smtClean="0"/>
              <a:t>organization. </a:t>
            </a:r>
            <a:r>
              <a:rPr lang="en-US" sz="2300" i="1" dirty="0"/>
              <a:t>Taylor v. City of Gary</a:t>
            </a:r>
            <a:r>
              <a:rPr lang="en-US" sz="2300" dirty="0"/>
              <a:t>, 233 Fed</a:t>
            </a:r>
            <a:r>
              <a:rPr lang="en-US" sz="2300" dirty="0" smtClean="0"/>
              <a:t>. </a:t>
            </a:r>
            <a:r>
              <a:rPr lang="en-US" sz="2300" dirty="0" err="1" smtClean="0"/>
              <a:t>Appx</a:t>
            </a:r>
            <a:r>
              <a:rPr lang="en-US" sz="2300" dirty="0"/>
              <a:t>. 561 (7th Cir. 2007)</a:t>
            </a:r>
            <a:r>
              <a:rPr lang="en-US" sz="2300" dirty="0" smtClean="0"/>
              <a:t>.</a:t>
            </a:r>
          </a:p>
          <a:p>
            <a:pPr marL="109728" indent="0" eaLnBrk="1" fontAlgn="auto" hangingPunct="1">
              <a:lnSpc>
                <a:spcPct val="90000"/>
              </a:lnSpc>
              <a:spcAft>
                <a:spcPts val="0"/>
              </a:spcAft>
              <a:buNone/>
              <a:defRPr/>
            </a:pPr>
            <a:endParaRPr lang="en-US" sz="2300" dirty="0"/>
          </a:p>
          <a:p>
            <a:pPr marL="365760" indent="-256032" eaLnBrk="1" fontAlgn="auto" hangingPunct="1">
              <a:lnSpc>
                <a:spcPct val="90000"/>
              </a:lnSpc>
              <a:spcAft>
                <a:spcPts val="0"/>
              </a:spcAft>
              <a:buFont typeface="Wingdings 3"/>
              <a:buChar char=""/>
              <a:defRPr/>
            </a:pPr>
            <a:r>
              <a:rPr lang="en-US" sz="2300" dirty="0"/>
              <a:t>Involuntary annexation </a:t>
            </a:r>
            <a:r>
              <a:rPr lang="en-US" sz="2300" dirty="0" smtClean="0"/>
              <a:t>.</a:t>
            </a:r>
            <a:r>
              <a:rPr lang="en-US" sz="2300" i="1" dirty="0" smtClean="0"/>
              <a:t>Vision </a:t>
            </a:r>
            <a:r>
              <a:rPr lang="en-US" sz="2300" i="1" dirty="0"/>
              <a:t>Church v. Village of Long Grove</a:t>
            </a:r>
            <a:r>
              <a:rPr lang="en-US" sz="2300" dirty="0"/>
              <a:t>, 468 F.3d 975 (7th Cir. 2006).</a:t>
            </a:r>
          </a:p>
        </p:txBody>
      </p:sp>
      <p:sp>
        <p:nvSpPr>
          <p:cNvPr id="124930" name="Rectangle 2"/>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2800" dirty="0"/>
              <a:t>Other Actions that are Not “Land Use Regulations”</a:t>
            </a:r>
          </a:p>
        </p:txBody>
      </p:sp>
      <p:sp>
        <p:nvSpPr>
          <p:cNvPr id="2" name="TextBox 1"/>
          <p:cNvSpPr txBox="1"/>
          <p:nvPr/>
        </p:nvSpPr>
        <p:spPr>
          <a:xfrm>
            <a:off x="4343400" y="6121400"/>
            <a:ext cx="3886200" cy="307777"/>
          </a:xfrm>
          <a:prstGeom prst="rect">
            <a:avLst/>
          </a:prstGeom>
          <a:noFill/>
        </p:spPr>
        <p:txBody>
          <a:bodyPr wrap="square" rtlCol="0">
            <a:spAutoFit/>
          </a:bodyPr>
          <a:lstStyle/>
          <a:p>
            <a:r>
              <a:rPr lang="en-US" sz="1400" dirty="0" smtClean="0"/>
              <a:t>2015 ABA Midyear Meeting, Houston, TX</a:t>
            </a:r>
            <a:endParaRPr lang="en-US" sz="1400" dirty="0"/>
          </a:p>
        </p:txBody>
      </p:sp>
    </p:spTree>
    <p:extLst>
      <p:ext uri="{BB962C8B-B14F-4D97-AF65-F5344CB8AC3E}">
        <p14:creationId xmlns:p14="http://schemas.microsoft.com/office/powerpoint/2010/main" val="2840783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043492" y="1828800"/>
            <a:ext cx="6881308" cy="4495800"/>
          </a:xfrm>
        </p:spPr>
        <p:txBody>
          <a:bodyPr>
            <a:normAutofit/>
          </a:bodyPr>
          <a:lstStyle/>
          <a:p>
            <a:pPr eaLnBrk="1" hangingPunct="1">
              <a:lnSpc>
                <a:spcPct val="90000"/>
              </a:lnSpc>
            </a:pPr>
            <a:r>
              <a:rPr lang="en-US" sz="2400" dirty="0" smtClean="0"/>
              <a:t>Common auxiliary uses include:</a:t>
            </a:r>
          </a:p>
          <a:p>
            <a:pPr marL="68580" indent="0" eaLnBrk="1" hangingPunct="1">
              <a:lnSpc>
                <a:spcPct val="90000"/>
              </a:lnSpc>
              <a:buNone/>
            </a:pPr>
            <a:endParaRPr lang="en-US" sz="2400" dirty="0" smtClean="0"/>
          </a:p>
          <a:p>
            <a:pPr lvl="1" eaLnBrk="1" hangingPunct="1">
              <a:lnSpc>
                <a:spcPct val="90000"/>
              </a:lnSpc>
            </a:pPr>
            <a:r>
              <a:rPr lang="en-US" sz="2400" dirty="0" smtClean="0"/>
              <a:t>Schools </a:t>
            </a:r>
          </a:p>
          <a:p>
            <a:pPr lvl="1" eaLnBrk="1" hangingPunct="1">
              <a:lnSpc>
                <a:spcPct val="90000"/>
              </a:lnSpc>
            </a:pPr>
            <a:r>
              <a:rPr lang="en-US" sz="2400" dirty="0" smtClean="0"/>
              <a:t>Community centers</a:t>
            </a:r>
          </a:p>
          <a:p>
            <a:pPr lvl="1" eaLnBrk="1" hangingPunct="1">
              <a:lnSpc>
                <a:spcPct val="90000"/>
              </a:lnSpc>
            </a:pPr>
            <a:r>
              <a:rPr lang="en-US" sz="2400" dirty="0" smtClean="0"/>
              <a:t>Hospitals</a:t>
            </a:r>
            <a:endParaRPr lang="en-US" sz="2400" dirty="0"/>
          </a:p>
          <a:p>
            <a:pPr lvl="1" eaLnBrk="1" hangingPunct="1">
              <a:lnSpc>
                <a:spcPct val="90000"/>
              </a:lnSpc>
            </a:pPr>
            <a:r>
              <a:rPr lang="en-US" sz="2400" dirty="0" smtClean="0"/>
              <a:t>Homeless shelters, halfway houses, </a:t>
            </a:r>
          </a:p>
          <a:p>
            <a:pPr lvl="1" eaLnBrk="1" hangingPunct="1">
              <a:lnSpc>
                <a:spcPct val="90000"/>
              </a:lnSpc>
            </a:pPr>
            <a:r>
              <a:rPr lang="en-US" sz="2400" dirty="0"/>
              <a:t>F</a:t>
            </a:r>
            <a:r>
              <a:rPr lang="en-US" sz="2400" dirty="0" smtClean="0"/>
              <a:t>ood pantries and dining facilities </a:t>
            </a:r>
            <a:endParaRPr lang="en-US" sz="2400" dirty="0"/>
          </a:p>
          <a:p>
            <a:pPr lvl="1" eaLnBrk="1" hangingPunct="1">
              <a:lnSpc>
                <a:spcPct val="90000"/>
              </a:lnSpc>
            </a:pPr>
            <a:r>
              <a:rPr lang="en-US" sz="2400" dirty="0" smtClean="0"/>
              <a:t>TV and Radio broadcasting</a:t>
            </a:r>
          </a:p>
          <a:p>
            <a:pPr lvl="1" eaLnBrk="1" hangingPunct="1">
              <a:lnSpc>
                <a:spcPct val="90000"/>
              </a:lnSpc>
            </a:pPr>
            <a:r>
              <a:rPr lang="en-US" sz="2400" dirty="0" smtClean="0"/>
              <a:t>Credit unions and banks</a:t>
            </a:r>
          </a:p>
          <a:p>
            <a:pPr lvl="1" eaLnBrk="1" hangingPunct="1">
              <a:lnSpc>
                <a:spcPct val="90000"/>
              </a:lnSpc>
            </a:pPr>
            <a:r>
              <a:rPr lang="en-US" sz="2400" dirty="0" smtClean="0"/>
              <a:t>Senior housing</a:t>
            </a:r>
          </a:p>
        </p:txBody>
      </p:sp>
      <p:sp>
        <p:nvSpPr>
          <p:cNvPr id="89090" name="Rectangle 2"/>
          <p:cNvSpPr>
            <a:spLocks noGrp="1" noChangeArrowheads="1"/>
          </p:cNvSpPr>
          <p:nvPr>
            <p:ph type="title"/>
          </p:nvPr>
        </p:nvSpPr>
        <p:spPr>
          <a:xfrm>
            <a:off x="1043490" y="1027664"/>
            <a:ext cx="7024744" cy="801136"/>
          </a:xfrm>
        </p:spPr>
        <p:txBody>
          <a:bodyPr>
            <a:normAutofit fontScale="90000"/>
          </a:bodyPr>
          <a:lstStyle/>
          <a:p>
            <a:pPr eaLnBrk="1" fontAlgn="auto" hangingPunct="1">
              <a:spcAft>
                <a:spcPts val="0"/>
              </a:spcAft>
              <a:defRPr/>
            </a:pPr>
            <a:r>
              <a:rPr lang="en-US" sz="3800" dirty="0"/>
              <a:t>Does RLUIPA protect auxiliary/nontraditional religious uses? </a:t>
            </a:r>
            <a:endParaRPr lang="en-US" dirty="0"/>
          </a:p>
        </p:txBody>
      </p:sp>
    </p:spTree>
    <p:extLst>
      <p:ext uri="{BB962C8B-B14F-4D97-AF65-F5344CB8AC3E}">
        <p14:creationId xmlns:p14="http://schemas.microsoft.com/office/powerpoint/2010/main" val="168797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801136"/>
          </a:xfrm>
        </p:spPr>
        <p:txBody>
          <a:bodyPr>
            <a:normAutofit fontScale="90000"/>
          </a:bodyPr>
          <a:lstStyle/>
          <a:p>
            <a:pPr algn="ctr"/>
            <a:r>
              <a:rPr lang="en-US" sz="3600" dirty="0"/>
              <a:t>What constitutes a “</a:t>
            </a:r>
            <a:r>
              <a:rPr lang="en-US" sz="3600" dirty="0" smtClean="0"/>
              <a:t>substantial burden</a:t>
            </a:r>
            <a:r>
              <a:rPr lang="en-US" sz="3600" dirty="0"/>
              <a:t>” on religious exercise?</a:t>
            </a:r>
          </a:p>
        </p:txBody>
      </p:sp>
      <p:sp>
        <p:nvSpPr>
          <p:cNvPr id="2" name="Content Placeholder 1"/>
          <p:cNvSpPr>
            <a:spLocks noGrp="1"/>
          </p:cNvSpPr>
          <p:nvPr>
            <p:ph idx="1"/>
          </p:nvPr>
        </p:nvSpPr>
        <p:spPr>
          <a:xfrm>
            <a:off x="1043492" y="1905000"/>
            <a:ext cx="6777317" cy="3927629"/>
          </a:xfrm>
        </p:spPr>
        <p:txBody>
          <a:bodyPr>
            <a:normAutofit lnSpcReduction="10000"/>
          </a:bodyPr>
          <a:lstStyle/>
          <a:p>
            <a:pPr marL="68580" indent="0">
              <a:buNone/>
            </a:pPr>
            <a:r>
              <a:rPr lang="en-US" sz="2400" dirty="0" smtClean="0"/>
              <a:t>Congress intentionally </a:t>
            </a:r>
            <a:r>
              <a:rPr lang="en-US" sz="2400" dirty="0"/>
              <a:t>left the term  “substantial burden” </a:t>
            </a:r>
            <a:r>
              <a:rPr lang="en-US" sz="2400" dirty="0" smtClean="0"/>
              <a:t>undefined in the Act. </a:t>
            </a:r>
          </a:p>
          <a:p>
            <a:pPr marL="68580" indent="0">
              <a:buNone/>
            </a:pPr>
            <a:endParaRPr lang="en-US" sz="1600" dirty="0"/>
          </a:p>
          <a:p>
            <a:pPr marL="365760" lvl="1" indent="0" algn="just">
              <a:buNone/>
            </a:pPr>
            <a:r>
              <a:rPr lang="en-US" sz="2200" dirty="0" smtClean="0"/>
              <a:t>The </a:t>
            </a:r>
            <a:r>
              <a:rPr lang="en-US" sz="2200" dirty="0"/>
              <a:t>term ‘substantial burden’ as used in this Act is not intended to be given any broader definition than the Supreme Court’s articulation of the concept of substantial burden or religious exercise</a:t>
            </a:r>
            <a:r>
              <a:rPr lang="en-US" sz="2200" dirty="0" smtClean="0"/>
              <a:t>.</a:t>
            </a:r>
            <a:endParaRPr lang="en-US" sz="2200" dirty="0"/>
          </a:p>
          <a:p>
            <a:pPr>
              <a:buNone/>
            </a:pPr>
            <a:r>
              <a:rPr lang="en-US" sz="2400" dirty="0"/>
              <a:t>	</a:t>
            </a:r>
            <a:endParaRPr lang="en-US" sz="2400" dirty="0" smtClean="0"/>
          </a:p>
          <a:p>
            <a:pPr lvl="1"/>
            <a:r>
              <a:rPr lang="en-US" sz="2200" dirty="0" smtClean="0"/>
              <a:t>Joint </a:t>
            </a:r>
            <a:r>
              <a:rPr lang="en-US" sz="2200" dirty="0"/>
              <a:t>Statement, 146 Cong. Rec. 16,700 (2000</a:t>
            </a:r>
            <a:r>
              <a:rPr lang="en-US" sz="2200" dirty="0" smtClean="0"/>
              <a:t>)</a:t>
            </a:r>
            <a:endParaRPr lang="en-US" sz="2200" dirty="0"/>
          </a:p>
        </p:txBody>
      </p:sp>
      <p:sp>
        <p:nvSpPr>
          <p:cNvPr id="4" name="Footer Placeholder 3"/>
          <p:cNvSpPr>
            <a:spLocks noGrp="1"/>
          </p:cNvSpPr>
          <p:nvPr>
            <p:ph type="ftr" sz="quarter" idx="11"/>
          </p:nvPr>
        </p:nvSpPr>
        <p:spPr>
          <a:xfrm>
            <a:off x="2781300" y="5715000"/>
            <a:ext cx="3581400" cy="6096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smtClean="0">
              <a:solidFill>
                <a:schemeClr val="tx1"/>
              </a:solidFill>
              <a:latin typeface="Times New Roman" pitchFamily="18" charset="0"/>
              <a:cs typeface="Times New Roman" pitchFamily="18" charset="0"/>
            </a:endParaRP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26</a:t>
            </a:fld>
            <a:endParaRPr lang="en-US"/>
          </a:p>
        </p:txBody>
      </p:sp>
    </p:spTree>
    <p:extLst>
      <p:ext uri="{BB962C8B-B14F-4D97-AF65-F5344CB8AC3E}">
        <p14:creationId xmlns:p14="http://schemas.microsoft.com/office/powerpoint/2010/main" val="3401994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3600" dirty="0"/>
              <a:t>What constitutes a “substantial burden” on religious exercise?</a:t>
            </a:r>
          </a:p>
        </p:txBody>
      </p:sp>
      <p:sp>
        <p:nvSpPr>
          <p:cNvPr id="2" name="Content Placeholder 1"/>
          <p:cNvSpPr>
            <a:spLocks noGrp="1"/>
          </p:cNvSpPr>
          <p:nvPr>
            <p:ph idx="1"/>
          </p:nvPr>
        </p:nvSpPr>
        <p:spPr/>
        <p:txBody>
          <a:bodyPr>
            <a:normAutofit fontScale="62500" lnSpcReduction="20000"/>
          </a:bodyPr>
          <a:lstStyle/>
          <a:p>
            <a:pPr>
              <a:spcBef>
                <a:spcPct val="0"/>
              </a:spcBef>
              <a:spcAft>
                <a:spcPct val="20000"/>
              </a:spcAft>
            </a:pPr>
            <a:r>
              <a:rPr lang="en-US" sz="2800" dirty="0" smtClean="0"/>
              <a:t>A substantial </a:t>
            </a:r>
            <a:r>
              <a:rPr lang="en-US" sz="2800" dirty="0"/>
              <a:t>burden is a regulation that renders religious exercise </a:t>
            </a:r>
            <a:r>
              <a:rPr lang="en-US" sz="2800" i="1" dirty="0">
                <a:solidFill>
                  <a:srgbClr val="FF0000"/>
                </a:solidFill>
              </a:rPr>
              <a:t>“effectively impracticable”</a:t>
            </a:r>
            <a:r>
              <a:rPr lang="en-US" sz="2800" dirty="0"/>
              <a:t> in the </a:t>
            </a:r>
            <a:r>
              <a:rPr lang="en-US" sz="2800" dirty="0" smtClean="0"/>
              <a:t>jurisdiction.</a:t>
            </a:r>
            <a:r>
              <a:rPr lang="en-US" sz="2800" i="1" dirty="0"/>
              <a:t> C.L.U.B. v. Chicago</a:t>
            </a:r>
            <a:r>
              <a:rPr lang="en-US" sz="2800" dirty="0"/>
              <a:t>, 342 F.3d 752 (7th Cir. 2003) </a:t>
            </a:r>
            <a:endParaRPr lang="en-US" sz="2800" dirty="0" smtClean="0"/>
          </a:p>
          <a:p>
            <a:pPr>
              <a:spcBef>
                <a:spcPct val="0"/>
              </a:spcBef>
              <a:spcAft>
                <a:spcPct val="20000"/>
              </a:spcAft>
            </a:pPr>
            <a:endParaRPr lang="en-US" sz="2800" dirty="0" smtClean="0"/>
          </a:p>
          <a:p>
            <a:pPr>
              <a:spcBef>
                <a:spcPct val="0"/>
              </a:spcBef>
              <a:spcAft>
                <a:spcPct val="20000"/>
              </a:spcAft>
            </a:pPr>
            <a:r>
              <a:rPr lang="en-US" sz="2800" dirty="0" smtClean="0"/>
              <a:t>A substantial burden may occur with the application of neutral and generally applicable standards. </a:t>
            </a:r>
            <a:r>
              <a:rPr lang="en-US" sz="2800" i="1" dirty="0" err="1" smtClean="0"/>
              <a:t>Chabad</a:t>
            </a:r>
            <a:r>
              <a:rPr lang="en-US" sz="2800" i="1" dirty="0" smtClean="0"/>
              <a:t> </a:t>
            </a:r>
            <a:r>
              <a:rPr lang="en-US" sz="2800" i="1" dirty="0" err="1" smtClean="0"/>
              <a:t>Lubavitch</a:t>
            </a:r>
            <a:r>
              <a:rPr lang="en-US" sz="2800" i="1" dirty="0" smtClean="0"/>
              <a:t> v. Borough of Litchfield, </a:t>
            </a:r>
            <a:r>
              <a:rPr lang="en-US" sz="2800" dirty="0" smtClean="0"/>
              <a:t>(2</a:t>
            </a:r>
            <a:r>
              <a:rPr lang="en-US" sz="2800" baseline="30000" dirty="0" smtClean="0"/>
              <a:t>nd</a:t>
            </a:r>
            <a:r>
              <a:rPr lang="en-US" sz="2800" dirty="0" smtClean="0"/>
              <a:t> Cir., 2014) </a:t>
            </a:r>
          </a:p>
          <a:p>
            <a:pPr marL="68580" indent="0">
              <a:spcBef>
                <a:spcPct val="0"/>
              </a:spcBef>
              <a:spcAft>
                <a:spcPct val="20000"/>
              </a:spcAft>
              <a:buNone/>
            </a:pPr>
            <a:endParaRPr lang="en-US" sz="2800" dirty="0"/>
          </a:p>
          <a:p>
            <a:pPr>
              <a:spcBef>
                <a:spcPct val="0"/>
              </a:spcBef>
              <a:spcAft>
                <a:spcPct val="20000"/>
              </a:spcAft>
              <a:buNone/>
            </a:pPr>
            <a:endParaRPr lang="en-US" sz="1400" dirty="0"/>
          </a:p>
          <a:p>
            <a:pPr>
              <a:spcBef>
                <a:spcPct val="0"/>
              </a:spcBef>
              <a:spcAft>
                <a:spcPct val="20000"/>
              </a:spcAft>
            </a:pPr>
            <a:r>
              <a:rPr lang="en-US" sz="2800" dirty="0" smtClean="0"/>
              <a:t>A </a:t>
            </a:r>
            <a:r>
              <a:rPr lang="en-US" sz="2800" dirty="0"/>
              <a:t>substantial burden is akin to significant pressure that </a:t>
            </a:r>
            <a:r>
              <a:rPr lang="en-US" sz="2800" i="1" dirty="0">
                <a:solidFill>
                  <a:srgbClr val="FF0000"/>
                </a:solidFill>
              </a:rPr>
              <a:t>coerces</a:t>
            </a:r>
            <a:r>
              <a:rPr lang="en-US" sz="2800" dirty="0"/>
              <a:t> adherents to forego religious precepts or </a:t>
            </a:r>
            <a:r>
              <a:rPr lang="en-US" sz="2800" i="1" dirty="0">
                <a:solidFill>
                  <a:srgbClr val="FF0000"/>
                </a:solidFill>
              </a:rPr>
              <a:t>mandates</a:t>
            </a:r>
            <a:r>
              <a:rPr lang="en-US" sz="2800" dirty="0"/>
              <a:t> religious </a:t>
            </a:r>
            <a:r>
              <a:rPr lang="en-US" sz="2800" dirty="0" smtClean="0"/>
              <a:t>conduct.  </a:t>
            </a:r>
            <a:r>
              <a:rPr lang="en-US" sz="2800" i="1" dirty="0" smtClean="0"/>
              <a:t>Midrash </a:t>
            </a:r>
            <a:r>
              <a:rPr lang="en-US" sz="2800" i="1" dirty="0"/>
              <a:t>Sephardi v. Surfside</a:t>
            </a:r>
            <a:r>
              <a:rPr lang="en-US" sz="2800" dirty="0"/>
              <a:t>, 366 F.3d 1214 (11</a:t>
            </a:r>
            <a:r>
              <a:rPr lang="en-US" sz="2800" baseline="30000" dirty="0"/>
              <a:t>th</a:t>
            </a:r>
            <a:r>
              <a:rPr lang="en-US" sz="2800" dirty="0"/>
              <a:t> Cir. 2004) </a:t>
            </a:r>
          </a:p>
        </p:txBody>
      </p:sp>
      <p:sp>
        <p:nvSpPr>
          <p:cNvPr id="4" name="Footer Placeholder 3"/>
          <p:cNvSpPr>
            <a:spLocks noGrp="1"/>
          </p:cNvSpPr>
          <p:nvPr>
            <p:ph type="ftr" sz="quarter" idx="11"/>
          </p:nvPr>
        </p:nvSpPr>
        <p:spPr>
          <a:xfrm rot="10800000" flipV="1">
            <a:off x="2781300" y="5562600"/>
            <a:ext cx="3581400" cy="6096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smtClean="0">
              <a:solidFill>
                <a:schemeClr val="tx1"/>
              </a:solidFill>
              <a:latin typeface="Times New Roman" pitchFamily="18" charset="0"/>
              <a:cs typeface="Times New Roman" pitchFamily="18" charset="0"/>
            </a:endParaRP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27</a:t>
            </a:fld>
            <a:endParaRPr lang="en-US"/>
          </a:p>
        </p:txBody>
      </p:sp>
    </p:spTree>
    <p:extLst>
      <p:ext uri="{BB962C8B-B14F-4D97-AF65-F5344CB8AC3E}">
        <p14:creationId xmlns:p14="http://schemas.microsoft.com/office/powerpoint/2010/main" val="3792108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724936"/>
          </a:xfrm>
        </p:spPr>
        <p:txBody>
          <a:bodyPr>
            <a:normAutofit fontScale="90000"/>
          </a:bodyPr>
          <a:lstStyle/>
          <a:p>
            <a:pPr algn="ctr"/>
            <a:r>
              <a:rPr lang="en-US" sz="3600" dirty="0"/>
              <a:t>What constitutes a “substantial burden” on religious exercise?</a:t>
            </a:r>
          </a:p>
        </p:txBody>
      </p:sp>
      <p:sp>
        <p:nvSpPr>
          <p:cNvPr id="2" name="Content Placeholder 1"/>
          <p:cNvSpPr>
            <a:spLocks noGrp="1"/>
          </p:cNvSpPr>
          <p:nvPr>
            <p:ph idx="1"/>
          </p:nvPr>
        </p:nvSpPr>
        <p:spPr>
          <a:xfrm>
            <a:off x="1043492" y="1828800"/>
            <a:ext cx="6777317" cy="4003829"/>
          </a:xfrm>
        </p:spPr>
        <p:txBody>
          <a:bodyPr>
            <a:normAutofit fontScale="92500" lnSpcReduction="20000"/>
          </a:bodyPr>
          <a:lstStyle/>
          <a:p>
            <a:pPr>
              <a:lnSpc>
                <a:spcPct val="90000"/>
              </a:lnSpc>
            </a:pPr>
            <a:r>
              <a:rPr lang="en-US" sz="2800" i="1" dirty="0" err="1"/>
              <a:t>Sts</a:t>
            </a:r>
            <a:r>
              <a:rPr lang="en-US" sz="2800" i="1" dirty="0"/>
              <a:t>. Constantine &amp; Helen v. New Berlin,</a:t>
            </a:r>
            <a:r>
              <a:rPr lang="en-US" sz="2800" dirty="0"/>
              <a:t> 396 F.3d 895 (7th Cir. 2005) – imposing </a:t>
            </a:r>
            <a:r>
              <a:rPr lang="en-US" sz="2800" i="1" dirty="0">
                <a:solidFill>
                  <a:srgbClr val="FF0000"/>
                </a:solidFill>
              </a:rPr>
              <a:t>unjustified delay, uncertainty and expense</a:t>
            </a:r>
            <a:r>
              <a:rPr lang="en-US" sz="2800" dirty="0"/>
              <a:t> on a church can be a substantial burden</a:t>
            </a:r>
          </a:p>
          <a:p>
            <a:pPr>
              <a:lnSpc>
                <a:spcPct val="90000"/>
              </a:lnSpc>
              <a:buNone/>
            </a:pPr>
            <a:endParaRPr lang="en-US" sz="1400" dirty="0"/>
          </a:p>
          <a:p>
            <a:pPr>
              <a:lnSpc>
                <a:spcPct val="90000"/>
              </a:lnSpc>
            </a:pPr>
            <a:r>
              <a:rPr lang="en-US" sz="2800" i="1" dirty="0"/>
              <a:t>Vision Church v. Long Grove, </a:t>
            </a:r>
            <a:r>
              <a:rPr lang="en-US" sz="2800" dirty="0"/>
              <a:t>468 F.3d 975 (7</a:t>
            </a:r>
            <a:r>
              <a:rPr lang="en-US" sz="2800" baseline="30000" dirty="0"/>
              <a:t>th</a:t>
            </a:r>
            <a:r>
              <a:rPr lang="en-US" sz="2800" dirty="0"/>
              <a:t> Cir. 2006) &amp; </a:t>
            </a:r>
            <a:r>
              <a:rPr lang="en-US" sz="2800" i="1" dirty="0"/>
              <a:t>Petra Presbyterian v. Northbrook</a:t>
            </a:r>
            <a:r>
              <a:rPr lang="en-US" sz="2800" dirty="0"/>
              <a:t>, 489 F.3d 846 (7</a:t>
            </a:r>
            <a:r>
              <a:rPr lang="en-US" sz="2800" baseline="30000" dirty="0"/>
              <a:t>th</a:t>
            </a:r>
            <a:r>
              <a:rPr lang="en-US" sz="2800" dirty="0"/>
              <a:t> Cir. 2007) – </a:t>
            </a:r>
            <a:r>
              <a:rPr lang="en-US" sz="2800" i="1" dirty="0">
                <a:solidFill>
                  <a:srgbClr val="FF0000"/>
                </a:solidFill>
              </a:rPr>
              <a:t>denial</a:t>
            </a:r>
            <a:r>
              <a:rPr lang="en-US" sz="2800" dirty="0"/>
              <a:t> of an approval is </a:t>
            </a:r>
            <a:r>
              <a:rPr lang="en-US" sz="2800" i="1" dirty="0">
                <a:solidFill>
                  <a:srgbClr val="FF0000"/>
                </a:solidFill>
              </a:rPr>
              <a:t>not</a:t>
            </a:r>
            <a:r>
              <a:rPr lang="en-US" sz="2800" dirty="0"/>
              <a:t> a substantial burden where</a:t>
            </a:r>
            <a:r>
              <a:rPr lang="en-US" sz="2800" dirty="0" smtClean="0"/>
              <a:t>: (</a:t>
            </a:r>
            <a:r>
              <a:rPr lang="en-US" sz="2800" dirty="0"/>
              <a:t>a) no “reasonable” expectation of approval </a:t>
            </a:r>
            <a:r>
              <a:rPr lang="en-US" sz="2800" dirty="0" smtClean="0"/>
              <a:t>and (</a:t>
            </a:r>
            <a:r>
              <a:rPr lang="en-US" sz="2800" dirty="0"/>
              <a:t>b) other sites are available</a:t>
            </a:r>
          </a:p>
          <a:p>
            <a:endParaRPr lang="en-US" dirty="0"/>
          </a:p>
        </p:txBody>
      </p:sp>
      <p:sp>
        <p:nvSpPr>
          <p:cNvPr id="4" name="Footer Placeholder 3"/>
          <p:cNvSpPr>
            <a:spLocks noGrp="1"/>
          </p:cNvSpPr>
          <p:nvPr>
            <p:ph type="ftr" sz="quarter" idx="11"/>
          </p:nvPr>
        </p:nvSpPr>
        <p:spPr>
          <a:xfrm>
            <a:off x="2743200" y="57150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8DBA506-5664-411C-815B-CB3427399120}" type="slidenum">
              <a:rPr lang="en-US" smtClean="0"/>
              <a:t>28</a:t>
            </a:fld>
            <a:endParaRPr lang="en-US"/>
          </a:p>
        </p:txBody>
      </p:sp>
    </p:spTree>
    <p:extLst>
      <p:ext uri="{BB962C8B-B14F-4D97-AF65-F5344CB8AC3E}">
        <p14:creationId xmlns:p14="http://schemas.microsoft.com/office/powerpoint/2010/main" val="2145098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877336"/>
          </a:xfrm>
        </p:spPr>
        <p:txBody>
          <a:bodyPr>
            <a:normAutofit fontScale="90000"/>
          </a:bodyPr>
          <a:lstStyle/>
          <a:p>
            <a:pPr algn="ctr"/>
            <a:r>
              <a:rPr lang="en-US" sz="3600" dirty="0"/>
              <a:t>What constitutes a “substantial burden” on religious exercise?</a:t>
            </a:r>
          </a:p>
        </p:txBody>
      </p:sp>
      <p:sp>
        <p:nvSpPr>
          <p:cNvPr id="2" name="Content Placeholder 1"/>
          <p:cNvSpPr>
            <a:spLocks noGrp="1"/>
          </p:cNvSpPr>
          <p:nvPr>
            <p:ph idx="1"/>
          </p:nvPr>
        </p:nvSpPr>
        <p:spPr>
          <a:xfrm>
            <a:off x="1043492" y="2057400"/>
            <a:ext cx="6777317" cy="3775229"/>
          </a:xfrm>
        </p:spPr>
        <p:txBody>
          <a:bodyPr>
            <a:normAutofit fontScale="92500" lnSpcReduction="10000"/>
          </a:bodyPr>
          <a:lstStyle/>
          <a:p>
            <a:pPr>
              <a:spcBef>
                <a:spcPct val="0"/>
              </a:spcBef>
              <a:spcAft>
                <a:spcPct val="25000"/>
              </a:spcAft>
            </a:pPr>
            <a:r>
              <a:rPr lang="en-US" sz="2500" i="1" dirty="0" smtClean="0"/>
              <a:t>Westchester </a:t>
            </a:r>
            <a:r>
              <a:rPr lang="en-US" sz="2500" i="1" dirty="0"/>
              <a:t>Day School v. Mamaroneck,</a:t>
            </a:r>
            <a:r>
              <a:rPr lang="en-US" sz="2500" dirty="0"/>
              <a:t> 504 F.3d 338 (2d Cir. 2007)</a:t>
            </a:r>
          </a:p>
          <a:p>
            <a:pPr>
              <a:spcBef>
                <a:spcPct val="0"/>
              </a:spcBef>
              <a:spcAft>
                <a:spcPct val="25000"/>
              </a:spcAft>
              <a:buNone/>
            </a:pPr>
            <a:endParaRPr lang="en-US" sz="800" dirty="0"/>
          </a:p>
          <a:p>
            <a:pPr lvl="1">
              <a:spcBef>
                <a:spcPct val="0"/>
              </a:spcBef>
              <a:spcAft>
                <a:spcPct val="25000"/>
              </a:spcAft>
            </a:pPr>
            <a:r>
              <a:rPr lang="en-US" dirty="0"/>
              <a:t>Even where a denial is definitive, it may </a:t>
            </a:r>
            <a:r>
              <a:rPr lang="en-US" i="1" dirty="0">
                <a:solidFill>
                  <a:srgbClr val="FF0000"/>
                </a:solidFill>
              </a:rPr>
              <a:t>not</a:t>
            </a:r>
            <a:r>
              <a:rPr lang="en-US" dirty="0"/>
              <a:t> be a substantial burden if the denial will have </a:t>
            </a:r>
            <a:r>
              <a:rPr lang="en-US" i="1" dirty="0">
                <a:solidFill>
                  <a:srgbClr val="FF0000"/>
                </a:solidFill>
              </a:rPr>
              <a:t>only a minimal impact</a:t>
            </a:r>
            <a:r>
              <a:rPr lang="en-US" dirty="0"/>
              <a:t> on the institution’s religious exercise.</a:t>
            </a:r>
          </a:p>
          <a:p>
            <a:pPr lvl="1">
              <a:spcBef>
                <a:spcPct val="0"/>
              </a:spcBef>
              <a:spcAft>
                <a:spcPct val="25000"/>
              </a:spcAft>
              <a:buNone/>
            </a:pPr>
            <a:endParaRPr lang="en-US" sz="900" dirty="0"/>
          </a:p>
          <a:p>
            <a:pPr lvl="1">
              <a:spcBef>
                <a:spcPct val="0"/>
              </a:spcBef>
              <a:spcAft>
                <a:spcPct val="25000"/>
              </a:spcAft>
            </a:pPr>
            <a:r>
              <a:rPr lang="en-US" dirty="0"/>
              <a:t>BUT, if the denial leaves the institution with </a:t>
            </a:r>
            <a:r>
              <a:rPr lang="en-US" i="1" dirty="0">
                <a:solidFill>
                  <a:srgbClr val="FF0000"/>
                </a:solidFill>
              </a:rPr>
              <a:t>no real alternatives</a:t>
            </a:r>
            <a:r>
              <a:rPr lang="en-US" i="1" dirty="0"/>
              <a:t> …</a:t>
            </a:r>
            <a:r>
              <a:rPr lang="en-US" dirty="0"/>
              <a:t> OR, where alternatives would impose </a:t>
            </a:r>
            <a:r>
              <a:rPr lang="en-US" i="1" dirty="0">
                <a:solidFill>
                  <a:srgbClr val="FF0000"/>
                </a:solidFill>
              </a:rPr>
              <a:t>substantial delay, uncertainty and expense</a:t>
            </a:r>
            <a:r>
              <a:rPr lang="en-US" dirty="0"/>
              <a:t>, then the denial is more likely to be a substantial burden</a:t>
            </a:r>
            <a:r>
              <a:rPr lang="en-US" dirty="0" smtClean="0"/>
              <a:t>.</a:t>
            </a:r>
            <a:endParaRPr lang="en-US" dirty="0"/>
          </a:p>
        </p:txBody>
      </p:sp>
      <p:sp>
        <p:nvSpPr>
          <p:cNvPr id="4" name="Footer Placeholder 3"/>
          <p:cNvSpPr>
            <a:spLocks noGrp="1"/>
          </p:cNvSpPr>
          <p:nvPr>
            <p:ph type="ftr" sz="quarter" idx="11"/>
          </p:nvPr>
        </p:nvSpPr>
        <p:spPr>
          <a:xfrm>
            <a:off x="2781300" y="57912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8DBA506-5664-411C-815B-CB3427399120}" type="slidenum">
              <a:rPr lang="en-US" smtClean="0"/>
              <a:t>29</a:t>
            </a:fld>
            <a:endParaRPr lang="en-US"/>
          </a:p>
        </p:txBody>
      </p:sp>
    </p:spTree>
    <p:extLst>
      <p:ext uri="{BB962C8B-B14F-4D97-AF65-F5344CB8AC3E}">
        <p14:creationId xmlns:p14="http://schemas.microsoft.com/office/powerpoint/2010/main" val="3962093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Text:  248 229 2329</a:t>
            </a:r>
          </a:p>
          <a:p>
            <a:endParaRPr lang="en-US" dirty="0"/>
          </a:p>
          <a:p>
            <a:r>
              <a:rPr lang="en-US" dirty="0"/>
              <a:t>Email:  </a:t>
            </a:r>
            <a:r>
              <a:rPr lang="en-US" dirty="0">
                <a:hlinkClick r:id="rId2"/>
              </a:rPr>
              <a:t>ddalton@daltontomich.com</a:t>
            </a:r>
            <a:endParaRPr lang="en-US" dirty="0"/>
          </a:p>
          <a:p>
            <a:endParaRPr lang="en-US" dirty="0"/>
          </a:p>
          <a:p>
            <a:r>
              <a:rPr lang="en-US" dirty="0"/>
              <a:t>Tweet: @</a:t>
            </a:r>
            <a:r>
              <a:rPr lang="en-US" dirty="0" err="1"/>
              <a:t>dandalton</a:t>
            </a:r>
            <a:endParaRPr lang="en-US" dirty="0"/>
          </a:p>
          <a:p>
            <a:endParaRPr lang="en-US" dirty="0"/>
          </a:p>
        </p:txBody>
      </p:sp>
      <p:sp>
        <p:nvSpPr>
          <p:cNvPr id="4" name="Footer Placeholder 3"/>
          <p:cNvSpPr>
            <a:spLocks noGrp="1"/>
          </p:cNvSpPr>
          <p:nvPr>
            <p:ph type="ftr" sz="quarter" idx="11"/>
          </p:nvPr>
        </p:nvSpPr>
        <p:spPr/>
        <p:txBody>
          <a:bodyPr/>
          <a:lstStyle/>
          <a:p>
            <a:r>
              <a:rPr lang="en-US" smtClean="0"/>
              <a:t>Daniel P. Dalton Dalton &amp; Tomich, PLC</a:t>
            </a:r>
            <a:endParaRPr lang="en-US"/>
          </a:p>
        </p:txBody>
      </p:sp>
      <p:sp>
        <p:nvSpPr>
          <p:cNvPr id="5" name="Slide Number Placeholder 4"/>
          <p:cNvSpPr>
            <a:spLocks noGrp="1"/>
          </p:cNvSpPr>
          <p:nvPr>
            <p:ph type="sldNum" sz="quarter" idx="12"/>
          </p:nvPr>
        </p:nvSpPr>
        <p:spPr/>
        <p:txBody>
          <a:bodyPr/>
          <a:lstStyle/>
          <a:p>
            <a:fld id="{38DBA506-5664-411C-815B-CB3427399120}" type="slidenum">
              <a:rPr lang="en-US" smtClean="0"/>
              <a:t>3</a:t>
            </a:fld>
            <a:endParaRPr lang="en-US"/>
          </a:p>
        </p:txBody>
      </p:sp>
    </p:spTree>
    <p:extLst>
      <p:ext uri="{BB962C8B-B14F-4D97-AF65-F5344CB8AC3E}">
        <p14:creationId xmlns:p14="http://schemas.microsoft.com/office/powerpoint/2010/main" val="3542213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801136"/>
          </a:xfrm>
        </p:spPr>
        <p:txBody>
          <a:bodyPr>
            <a:normAutofit fontScale="90000"/>
          </a:bodyPr>
          <a:lstStyle/>
          <a:p>
            <a:pPr algn="ctr"/>
            <a:r>
              <a:rPr lang="en-US" sz="3600" dirty="0"/>
              <a:t>What constitutes a “substantial burden” on religious exercise?</a:t>
            </a:r>
          </a:p>
        </p:txBody>
      </p:sp>
      <p:sp>
        <p:nvSpPr>
          <p:cNvPr id="2" name="Content Placeholder 1"/>
          <p:cNvSpPr>
            <a:spLocks noGrp="1"/>
          </p:cNvSpPr>
          <p:nvPr>
            <p:ph idx="1"/>
          </p:nvPr>
        </p:nvSpPr>
        <p:spPr>
          <a:xfrm>
            <a:off x="1043492" y="2057400"/>
            <a:ext cx="6777317" cy="3775229"/>
          </a:xfrm>
        </p:spPr>
        <p:txBody>
          <a:bodyPr>
            <a:normAutofit fontScale="85000" lnSpcReduction="10000"/>
          </a:bodyPr>
          <a:lstStyle/>
          <a:p>
            <a:pPr>
              <a:spcBef>
                <a:spcPct val="0"/>
              </a:spcBef>
              <a:spcAft>
                <a:spcPct val="15000"/>
              </a:spcAft>
            </a:pPr>
            <a:r>
              <a:rPr lang="en-US" sz="2500" i="1" dirty="0"/>
              <a:t>Living Water Church of God v. Charter Twp. Of Meridian,</a:t>
            </a:r>
            <a:r>
              <a:rPr lang="en-US" sz="2500" dirty="0"/>
              <a:t> </a:t>
            </a:r>
            <a:r>
              <a:rPr lang="en-US" sz="2400" dirty="0"/>
              <a:t>258 Fed</a:t>
            </a:r>
            <a:r>
              <a:rPr lang="en-US" sz="2400" dirty="0" smtClean="0"/>
              <a:t>. </a:t>
            </a:r>
            <a:r>
              <a:rPr lang="en-US" sz="2400" dirty="0" err="1" smtClean="0"/>
              <a:t>Appx</a:t>
            </a:r>
            <a:r>
              <a:rPr lang="en-US" sz="2400" dirty="0"/>
              <a:t>. 729,</a:t>
            </a:r>
            <a:r>
              <a:rPr lang="en-US" dirty="0"/>
              <a:t> </a:t>
            </a:r>
            <a:r>
              <a:rPr lang="en-US" sz="2500" dirty="0"/>
              <a:t>2007 WL 4322157 (6</a:t>
            </a:r>
            <a:r>
              <a:rPr lang="en-US" sz="2500" baseline="30000" dirty="0"/>
              <a:t>th</a:t>
            </a:r>
            <a:r>
              <a:rPr lang="en-US" sz="2500" dirty="0"/>
              <a:t> Cir.)(unpublished)</a:t>
            </a:r>
          </a:p>
          <a:p>
            <a:pPr>
              <a:spcBef>
                <a:spcPct val="0"/>
              </a:spcBef>
              <a:spcAft>
                <a:spcPct val="15000"/>
              </a:spcAft>
              <a:buNone/>
            </a:pPr>
            <a:endParaRPr lang="en-US" sz="800" dirty="0"/>
          </a:p>
          <a:p>
            <a:pPr lvl="1">
              <a:spcBef>
                <a:spcPct val="0"/>
              </a:spcBef>
              <a:spcAft>
                <a:spcPct val="15000"/>
              </a:spcAft>
            </a:pPr>
            <a:r>
              <a:rPr lang="en-US" sz="2500" dirty="0"/>
              <a:t>“We decline to set a bright line test by which to ‘measure’ a substantial burden and, instead, look for a framework to apply . . ..”</a:t>
            </a:r>
          </a:p>
          <a:p>
            <a:pPr lvl="1">
              <a:spcBef>
                <a:spcPct val="0"/>
              </a:spcBef>
              <a:spcAft>
                <a:spcPct val="15000"/>
              </a:spcAft>
              <a:buNone/>
            </a:pPr>
            <a:endParaRPr lang="en-US" sz="100" dirty="0"/>
          </a:p>
          <a:p>
            <a:pPr lvl="1">
              <a:spcBef>
                <a:spcPct val="0"/>
              </a:spcBef>
              <a:spcAft>
                <a:spcPct val="15000"/>
              </a:spcAft>
            </a:pPr>
            <a:r>
              <a:rPr lang="en-US" sz="2500" dirty="0"/>
              <a:t>“Does the government action place substantial pressure on a religious institution to violate its religious beliefs or </a:t>
            </a:r>
            <a:r>
              <a:rPr lang="en-US" sz="2500" i="1" dirty="0">
                <a:solidFill>
                  <a:srgbClr val="FF0000"/>
                </a:solidFill>
              </a:rPr>
              <a:t>effectively bar a religious institution from using its property in the exercise of </a:t>
            </a:r>
            <a:r>
              <a:rPr lang="en-US" sz="2500" i="1" dirty="0" smtClean="0">
                <a:solidFill>
                  <a:srgbClr val="FF0000"/>
                </a:solidFill>
              </a:rPr>
              <a:t>religion</a:t>
            </a:r>
            <a:r>
              <a:rPr lang="en-US" sz="2500" dirty="0"/>
              <a:t>?</a:t>
            </a:r>
            <a:r>
              <a:rPr lang="en-US" sz="2500" dirty="0" smtClean="0"/>
              <a:t>”</a:t>
            </a:r>
            <a:endParaRPr lang="en-US" sz="2500" dirty="0"/>
          </a:p>
        </p:txBody>
      </p:sp>
      <p:sp>
        <p:nvSpPr>
          <p:cNvPr id="4" name="Footer Placeholder 3"/>
          <p:cNvSpPr>
            <a:spLocks noGrp="1"/>
          </p:cNvSpPr>
          <p:nvPr>
            <p:ph type="ftr" sz="quarter" idx="11"/>
          </p:nvPr>
        </p:nvSpPr>
        <p:spPr>
          <a:xfrm>
            <a:off x="2743200" y="5562600"/>
            <a:ext cx="3581400" cy="612648"/>
          </a:xfrm>
        </p:spPr>
        <p:txBody>
          <a:bodyPr/>
          <a:lstStyle/>
          <a:p>
            <a:pPr algn="ctr"/>
            <a:endParaRPr lang="en-US" dirty="0" smtClean="0">
              <a:solidFill>
                <a:schemeClr val="tx1"/>
              </a:solidFill>
              <a:latin typeface="Times New Roman" pitchFamily="18" charset="0"/>
              <a:cs typeface="Times New Roman" pitchFamily="18" charset="0"/>
            </a:endParaRPr>
          </a:p>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30</a:t>
            </a:fld>
            <a:endParaRPr lang="en-US"/>
          </a:p>
        </p:txBody>
      </p:sp>
    </p:spTree>
    <p:extLst>
      <p:ext uri="{BB962C8B-B14F-4D97-AF65-F5344CB8AC3E}">
        <p14:creationId xmlns:p14="http://schemas.microsoft.com/office/powerpoint/2010/main" val="1804869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724936"/>
          </a:xfrm>
        </p:spPr>
        <p:txBody>
          <a:bodyPr>
            <a:normAutofit fontScale="90000"/>
          </a:bodyPr>
          <a:lstStyle/>
          <a:p>
            <a:pPr algn="ctr"/>
            <a:r>
              <a:rPr lang="en-US" sz="3600" dirty="0"/>
              <a:t>What constitutes a “substantial burden” on religious exercise?</a:t>
            </a:r>
          </a:p>
        </p:txBody>
      </p:sp>
      <p:sp>
        <p:nvSpPr>
          <p:cNvPr id="8" name="Content Placeholder 7"/>
          <p:cNvSpPr>
            <a:spLocks noGrp="1"/>
          </p:cNvSpPr>
          <p:nvPr>
            <p:ph idx="1"/>
          </p:nvPr>
        </p:nvSpPr>
        <p:spPr>
          <a:xfrm>
            <a:off x="1043492" y="1828800"/>
            <a:ext cx="6777317" cy="4003829"/>
          </a:xfrm>
        </p:spPr>
        <p:txBody>
          <a:bodyPr>
            <a:normAutofit fontScale="77500" lnSpcReduction="20000"/>
          </a:bodyPr>
          <a:lstStyle/>
          <a:p>
            <a:pPr marL="68580" indent="0">
              <a:lnSpc>
                <a:spcPct val="80000"/>
              </a:lnSpc>
              <a:buNone/>
            </a:pPr>
            <a:endParaRPr lang="en-US" sz="2800" dirty="0"/>
          </a:p>
          <a:p>
            <a:pPr>
              <a:spcBef>
                <a:spcPct val="0"/>
              </a:spcBef>
              <a:spcAft>
                <a:spcPct val="30000"/>
              </a:spcAft>
            </a:pPr>
            <a:r>
              <a:rPr lang="en-US" sz="2800" dirty="0" smtClean="0"/>
              <a:t>A </a:t>
            </a:r>
            <a:r>
              <a:rPr lang="en-US" sz="2800" dirty="0"/>
              <a:t>denial of a church’s application for a conditional use permit when it forecloses a church from any </a:t>
            </a:r>
            <a:r>
              <a:rPr lang="en-US" sz="2800" i="1" dirty="0"/>
              <a:t>church</a:t>
            </a:r>
            <a:r>
              <a:rPr lang="en-US" sz="2800" dirty="0"/>
              <a:t> use of its property.  (CA</a:t>
            </a:r>
            <a:r>
              <a:rPr lang="en-US" sz="2800" dirty="0" smtClean="0"/>
              <a:t>)</a:t>
            </a:r>
          </a:p>
          <a:p>
            <a:pPr marL="68580" indent="0">
              <a:spcBef>
                <a:spcPct val="0"/>
              </a:spcBef>
              <a:spcAft>
                <a:spcPct val="30000"/>
              </a:spcAft>
              <a:buNone/>
            </a:pPr>
            <a:endParaRPr lang="en-US" sz="2800" dirty="0"/>
          </a:p>
          <a:p>
            <a:pPr>
              <a:spcBef>
                <a:spcPct val="0"/>
              </a:spcBef>
              <a:spcAft>
                <a:spcPct val="30000"/>
              </a:spcAft>
            </a:pPr>
            <a:r>
              <a:rPr lang="en-US" sz="2800" dirty="0"/>
              <a:t>A</a:t>
            </a:r>
            <a:r>
              <a:rPr lang="en-US" sz="2800" dirty="0" smtClean="0"/>
              <a:t> </a:t>
            </a:r>
            <a:r>
              <a:rPr lang="en-US" sz="2800" dirty="0"/>
              <a:t>prohibition limiting the number of worshippers at prayer meetings when it requires "turning people away.”  (CT</a:t>
            </a:r>
            <a:r>
              <a:rPr lang="en-US" sz="2800" dirty="0" smtClean="0"/>
              <a:t>)</a:t>
            </a:r>
          </a:p>
          <a:p>
            <a:pPr marL="68580" indent="0">
              <a:spcBef>
                <a:spcPct val="0"/>
              </a:spcBef>
              <a:spcAft>
                <a:spcPct val="30000"/>
              </a:spcAft>
              <a:buNone/>
            </a:pPr>
            <a:endParaRPr lang="en-US" sz="2800" dirty="0"/>
          </a:p>
          <a:p>
            <a:pPr>
              <a:spcBef>
                <a:spcPct val="0"/>
              </a:spcBef>
              <a:spcAft>
                <a:spcPct val="30000"/>
              </a:spcAft>
            </a:pPr>
            <a:r>
              <a:rPr lang="en-US" sz="2800" dirty="0" smtClean="0"/>
              <a:t>The </a:t>
            </a:r>
            <a:r>
              <a:rPr lang="en-US" sz="2800" dirty="0"/>
              <a:t>denial of special use permit to finish the fourth floor of a building was, but denying an expansion of parking was not. (TX</a:t>
            </a:r>
            <a:r>
              <a:rPr lang="en-US" sz="2800" dirty="0" smtClean="0"/>
              <a:t>)</a:t>
            </a:r>
            <a:endParaRPr lang="en-US" sz="2800" dirty="0"/>
          </a:p>
        </p:txBody>
      </p:sp>
      <p:sp>
        <p:nvSpPr>
          <p:cNvPr id="2" name="Footer Placeholder 1"/>
          <p:cNvSpPr>
            <a:spLocks noGrp="1"/>
          </p:cNvSpPr>
          <p:nvPr>
            <p:ph type="ftr" sz="quarter" idx="11"/>
          </p:nvPr>
        </p:nvSpPr>
        <p:spPr>
          <a:xfrm rot="10800000" flipV="1">
            <a:off x="2781300" y="6017624"/>
            <a:ext cx="3581400" cy="459376"/>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smtClean="0">
              <a:solidFill>
                <a:schemeClr val="tx1"/>
              </a:solidFill>
              <a:latin typeface="Times New Roman" pitchFamily="18" charset="0"/>
              <a:cs typeface="Times New Roman" pitchFamily="18" charset="0"/>
            </a:endParaRP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31</a:t>
            </a:fld>
            <a:endParaRPr lang="en-US"/>
          </a:p>
        </p:txBody>
      </p:sp>
    </p:spTree>
    <p:extLst>
      <p:ext uri="{BB962C8B-B14F-4D97-AF65-F5344CB8AC3E}">
        <p14:creationId xmlns:p14="http://schemas.microsoft.com/office/powerpoint/2010/main" val="2265242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proposed definition of substantial burden</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r>
              <a:rPr lang="en-US" dirty="0" smtClean="0"/>
              <a:t>“</a:t>
            </a:r>
            <a:r>
              <a:rPr lang="en-US" dirty="0"/>
              <a:t>[W]</a:t>
            </a:r>
            <a:r>
              <a:rPr lang="en-US" dirty="0" err="1"/>
              <a:t>hether</a:t>
            </a:r>
            <a:r>
              <a:rPr lang="en-US" dirty="0"/>
              <a:t> a given burden is substantial depends on its magnitude in relation to the needs and resources of the religious organization in question.” </a:t>
            </a:r>
            <a:r>
              <a:rPr lang="en-US" i="1" dirty="0"/>
              <a:t>Springfield</a:t>
            </a:r>
            <a:r>
              <a:rPr lang="en-US" dirty="0"/>
              <a:t>, 724 F.3d at 95 quoting verbatim from </a:t>
            </a:r>
            <a:r>
              <a:rPr lang="en-US" i="1" dirty="0"/>
              <a:t>World Outreach</a:t>
            </a:r>
            <a:r>
              <a:rPr lang="en-US" dirty="0"/>
              <a:t>, 591 F.3d at 537-538</a:t>
            </a:r>
            <a:r>
              <a:rPr lang="en-US" dirty="0" smtClean="0"/>
              <a:t>;</a:t>
            </a:r>
          </a:p>
          <a:p>
            <a:pPr marL="68580" indent="0">
              <a:buNone/>
            </a:pPr>
            <a:endParaRPr lang="en-US" dirty="0"/>
          </a:p>
          <a:p>
            <a:pPr marL="68580" indent="0">
              <a:buNone/>
            </a:pPr>
            <a:r>
              <a:rPr lang="en-US" dirty="0" smtClean="0"/>
              <a:t>The </a:t>
            </a:r>
            <a:r>
              <a:rPr lang="en-US" dirty="0"/>
              <a:t>manner in which the burden(s) were imposed. </a:t>
            </a:r>
            <a:r>
              <a:rPr lang="en-US" i="1" dirty="0"/>
              <a:t>Id</a:t>
            </a:r>
            <a:r>
              <a:rPr lang="en-US" dirty="0"/>
              <a:t>. citing </a:t>
            </a:r>
            <a:r>
              <a:rPr lang="en-US" i="1" dirty="0"/>
              <a:t>World Outreach</a:t>
            </a:r>
            <a:r>
              <a:rPr lang="en-US" dirty="0"/>
              <a:t>, 591 F.3d at 537-538; </a:t>
            </a:r>
            <a:r>
              <a:rPr lang="en-US" dirty="0" smtClean="0"/>
              <a:t>and</a:t>
            </a:r>
          </a:p>
          <a:p>
            <a:pPr marL="68580" indent="0">
              <a:buNone/>
            </a:pPr>
            <a:endParaRPr lang="en-US" dirty="0"/>
          </a:p>
          <a:p>
            <a:pPr marL="68580" indent="0">
              <a:buNone/>
            </a:pPr>
            <a:r>
              <a:rPr lang="en-US" dirty="0" smtClean="0"/>
              <a:t>Whether </a:t>
            </a:r>
            <a:r>
              <a:rPr lang="en-US" dirty="0"/>
              <a:t>as a whole the “different types of burdens … </a:t>
            </a:r>
            <a:r>
              <a:rPr lang="en-US" i="1" dirty="0"/>
              <a:t>cumulate</a:t>
            </a:r>
            <a:r>
              <a:rPr lang="en-US" dirty="0"/>
              <a:t> to become substantial.” (emphasis added) </a:t>
            </a:r>
            <a:r>
              <a:rPr lang="en-US" i="1" dirty="0"/>
              <a:t>Springfield</a:t>
            </a:r>
            <a:r>
              <a:rPr lang="en-US" dirty="0"/>
              <a:t>, 724 F.3d at 95, citing </a:t>
            </a:r>
            <a:r>
              <a:rPr lang="en-US" i="1" dirty="0"/>
              <a:t>World Outreach</a:t>
            </a:r>
            <a:r>
              <a:rPr lang="en-US" dirty="0"/>
              <a:t>, 591 F.3d at 539. </a:t>
            </a:r>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32</a:t>
            </a:fld>
            <a:endParaRPr lang="en-US"/>
          </a:p>
        </p:txBody>
      </p:sp>
    </p:spTree>
    <p:extLst>
      <p:ext uri="{BB962C8B-B14F-4D97-AF65-F5344CB8AC3E}">
        <p14:creationId xmlns:p14="http://schemas.microsoft.com/office/powerpoint/2010/main" val="723064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801136"/>
          </a:xfrm>
        </p:spPr>
        <p:txBody>
          <a:bodyPr>
            <a:normAutofit fontScale="90000"/>
          </a:bodyPr>
          <a:lstStyle/>
          <a:p>
            <a:pPr algn="ctr"/>
            <a:r>
              <a:rPr lang="en-US" sz="3600" dirty="0"/>
              <a:t>What constitutes a “substantial burden” on religious exercise?</a:t>
            </a:r>
          </a:p>
        </p:txBody>
      </p:sp>
      <p:sp>
        <p:nvSpPr>
          <p:cNvPr id="4" name="Footer Placeholder 3"/>
          <p:cNvSpPr>
            <a:spLocks noGrp="1"/>
          </p:cNvSpPr>
          <p:nvPr>
            <p:ph type="ftr" sz="quarter" idx="11"/>
          </p:nvPr>
        </p:nvSpPr>
        <p:spPr>
          <a:xfrm>
            <a:off x="2781300" y="5715000"/>
            <a:ext cx="3581400" cy="6096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33</a:t>
            </a:fld>
            <a:endParaRPr lang="en-US"/>
          </a:p>
        </p:txBody>
      </p:sp>
      <p:sp>
        <p:nvSpPr>
          <p:cNvPr id="6" name="Content Placeholder 5"/>
          <p:cNvSpPr>
            <a:spLocks noGrp="1"/>
          </p:cNvSpPr>
          <p:nvPr>
            <p:ph sz="quarter" idx="13"/>
          </p:nvPr>
        </p:nvSpPr>
        <p:spPr>
          <a:xfrm>
            <a:off x="1042416" y="1828800"/>
            <a:ext cx="3419856" cy="3977640"/>
          </a:xfrm>
        </p:spPr>
        <p:txBody>
          <a:bodyPr>
            <a:normAutofit fontScale="92500" lnSpcReduction="20000"/>
          </a:bodyPr>
          <a:lstStyle/>
          <a:p>
            <a:pPr algn="ctr">
              <a:lnSpc>
                <a:spcPct val="90000"/>
              </a:lnSpc>
              <a:buNone/>
            </a:pPr>
            <a:endParaRPr lang="en-US" u="sng" dirty="0" smtClean="0"/>
          </a:p>
          <a:p>
            <a:pPr algn="ctr">
              <a:lnSpc>
                <a:spcPct val="90000"/>
              </a:lnSpc>
              <a:buNone/>
            </a:pPr>
            <a:r>
              <a:rPr lang="en-US" u="sng" dirty="0" smtClean="0"/>
              <a:t>Very </a:t>
            </a:r>
            <a:r>
              <a:rPr lang="en-US" u="sng" dirty="0"/>
              <a:t>Likely Yes</a:t>
            </a:r>
          </a:p>
          <a:p>
            <a:pPr>
              <a:lnSpc>
                <a:spcPct val="90000"/>
              </a:lnSpc>
              <a:buNone/>
            </a:pPr>
            <a:endParaRPr lang="en-US" sz="1100" dirty="0"/>
          </a:p>
          <a:p>
            <a:pPr>
              <a:lnSpc>
                <a:spcPct val="90000"/>
              </a:lnSpc>
            </a:pPr>
            <a:r>
              <a:rPr lang="en-US" dirty="0"/>
              <a:t>Nowhere to locate in the jurisdiction.</a:t>
            </a:r>
          </a:p>
          <a:p>
            <a:pPr>
              <a:lnSpc>
                <a:spcPct val="90000"/>
              </a:lnSpc>
            </a:pPr>
            <a:r>
              <a:rPr lang="en-US" dirty="0"/>
              <a:t>Unable to use property for religious purposes.</a:t>
            </a:r>
          </a:p>
          <a:p>
            <a:pPr>
              <a:lnSpc>
                <a:spcPct val="90000"/>
              </a:lnSpc>
            </a:pPr>
            <a:r>
              <a:rPr lang="en-US" dirty="0"/>
              <a:t>Imposing excessive and unjustified delay,  uncertainty or expense</a:t>
            </a:r>
            <a:r>
              <a:rPr lang="en-US" dirty="0" smtClean="0"/>
              <a:t>.</a:t>
            </a:r>
          </a:p>
          <a:p>
            <a:pPr>
              <a:lnSpc>
                <a:spcPct val="90000"/>
              </a:lnSpc>
            </a:pPr>
            <a:r>
              <a:rPr lang="en-US" dirty="0" smtClean="0"/>
              <a:t>Religious animus expressed by City Officials	</a:t>
            </a:r>
            <a:endParaRPr lang="en-US" dirty="0"/>
          </a:p>
        </p:txBody>
      </p:sp>
      <p:sp>
        <p:nvSpPr>
          <p:cNvPr id="7" name="Content Placeholder 6"/>
          <p:cNvSpPr>
            <a:spLocks noGrp="1"/>
          </p:cNvSpPr>
          <p:nvPr>
            <p:ph sz="quarter" idx="14"/>
          </p:nvPr>
        </p:nvSpPr>
        <p:spPr>
          <a:xfrm>
            <a:off x="4645152" y="1828800"/>
            <a:ext cx="3419856" cy="3977639"/>
          </a:xfrm>
        </p:spPr>
        <p:txBody>
          <a:bodyPr>
            <a:normAutofit fontScale="92500" lnSpcReduction="20000"/>
          </a:bodyPr>
          <a:lstStyle/>
          <a:p>
            <a:pPr algn="ctr">
              <a:lnSpc>
                <a:spcPct val="90000"/>
              </a:lnSpc>
              <a:buNone/>
              <a:defRPr/>
            </a:pPr>
            <a:endParaRPr lang="en-US" u="sng" dirty="0" smtClean="0"/>
          </a:p>
          <a:p>
            <a:pPr algn="ctr">
              <a:lnSpc>
                <a:spcPct val="90000"/>
              </a:lnSpc>
              <a:buNone/>
              <a:defRPr/>
            </a:pPr>
            <a:r>
              <a:rPr lang="en-US" u="sng" dirty="0" smtClean="0"/>
              <a:t>Very </a:t>
            </a:r>
            <a:r>
              <a:rPr lang="en-US" u="sng" dirty="0"/>
              <a:t>Likely No</a:t>
            </a:r>
          </a:p>
          <a:p>
            <a:pPr algn="ctr">
              <a:lnSpc>
                <a:spcPct val="90000"/>
              </a:lnSpc>
              <a:buNone/>
              <a:defRPr/>
            </a:pPr>
            <a:endParaRPr lang="en-US" sz="1400" b="1" u="sng" dirty="0">
              <a:effectLst>
                <a:outerShdw blurRad="38100" dist="38100" dir="2700000" algn="tl">
                  <a:srgbClr val="C0C0C0"/>
                </a:outerShdw>
              </a:effectLst>
            </a:endParaRPr>
          </a:p>
          <a:p>
            <a:pPr>
              <a:lnSpc>
                <a:spcPct val="90000"/>
              </a:lnSpc>
              <a:defRPr/>
            </a:pPr>
            <a:r>
              <a:rPr lang="en-US" dirty="0"/>
              <a:t>Timely denial that leaves other sites available.</a:t>
            </a:r>
          </a:p>
          <a:p>
            <a:pPr>
              <a:lnSpc>
                <a:spcPct val="90000"/>
              </a:lnSpc>
              <a:defRPr/>
            </a:pPr>
            <a:r>
              <a:rPr lang="en-US" dirty="0"/>
              <a:t>Denial that has a minimum impact.</a:t>
            </a:r>
          </a:p>
          <a:p>
            <a:pPr>
              <a:lnSpc>
                <a:spcPct val="90000"/>
              </a:lnSpc>
              <a:defRPr/>
            </a:pPr>
            <a:r>
              <a:rPr lang="en-US" dirty="0"/>
              <a:t>Denial where no reasonable expectation of an approval</a:t>
            </a:r>
            <a:r>
              <a:rPr lang="en-US" dirty="0" smtClean="0"/>
              <a:t>.</a:t>
            </a:r>
          </a:p>
          <a:p>
            <a:pPr>
              <a:lnSpc>
                <a:spcPct val="90000"/>
              </a:lnSpc>
              <a:defRPr/>
            </a:pPr>
            <a:r>
              <a:rPr lang="en-US" dirty="0" smtClean="0"/>
              <a:t>Personal Preference, Cost, Inconvenience </a:t>
            </a:r>
            <a:endParaRPr lang="en-US" dirty="0"/>
          </a:p>
        </p:txBody>
      </p:sp>
    </p:spTree>
    <p:extLst>
      <p:ext uri="{BB962C8B-B14F-4D97-AF65-F5344CB8AC3E}">
        <p14:creationId xmlns:p14="http://schemas.microsoft.com/office/powerpoint/2010/main" val="940852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724936"/>
          </a:xfrm>
        </p:spPr>
        <p:txBody>
          <a:bodyPr>
            <a:normAutofit fontScale="90000"/>
          </a:bodyPr>
          <a:lstStyle/>
          <a:p>
            <a:pPr algn="ctr"/>
            <a:r>
              <a:rPr lang="en-US" sz="3600" dirty="0"/>
              <a:t>If There is a “Substantial Burden” </a:t>
            </a:r>
            <a:br>
              <a:rPr lang="en-US" sz="3600" dirty="0"/>
            </a:br>
            <a:r>
              <a:rPr lang="en-US" sz="3600" dirty="0"/>
              <a:t>Has the Church Won?</a:t>
            </a:r>
          </a:p>
        </p:txBody>
      </p:sp>
      <p:sp>
        <p:nvSpPr>
          <p:cNvPr id="2" name="Content Placeholder 1"/>
          <p:cNvSpPr>
            <a:spLocks noGrp="1"/>
          </p:cNvSpPr>
          <p:nvPr>
            <p:ph idx="1"/>
          </p:nvPr>
        </p:nvSpPr>
        <p:spPr>
          <a:xfrm>
            <a:off x="1043492" y="2133600"/>
            <a:ext cx="6777317" cy="3699029"/>
          </a:xfrm>
        </p:spPr>
        <p:txBody>
          <a:bodyPr>
            <a:normAutofit/>
          </a:bodyPr>
          <a:lstStyle/>
          <a:p>
            <a:pPr>
              <a:spcBef>
                <a:spcPct val="0"/>
              </a:spcBef>
              <a:spcAft>
                <a:spcPct val="20000"/>
              </a:spcAft>
            </a:pPr>
            <a:r>
              <a:rPr lang="en-US" dirty="0"/>
              <a:t>No, </a:t>
            </a:r>
            <a:r>
              <a:rPr lang="en-US" dirty="0" smtClean="0"/>
              <a:t>the burden shifts to the government to establish : </a:t>
            </a:r>
            <a:endParaRPr lang="en-US" dirty="0"/>
          </a:p>
          <a:p>
            <a:pPr lvl="1">
              <a:spcBef>
                <a:spcPct val="0"/>
              </a:spcBef>
              <a:spcAft>
                <a:spcPct val="20000"/>
              </a:spcAft>
            </a:pPr>
            <a:r>
              <a:rPr lang="en-US" sz="2600" dirty="0" smtClean="0"/>
              <a:t>a </a:t>
            </a:r>
            <a:r>
              <a:rPr lang="en-US" sz="2600" i="1" dirty="0">
                <a:solidFill>
                  <a:srgbClr val="FF0000"/>
                </a:solidFill>
              </a:rPr>
              <a:t>compelling government interest</a:t>
            </a:r>
            <a:r>
              <a:rPr lang="en-US" sz="2600" b="1" i="1" dirty="0"/>
              <a:t> </a:t>
            </a:r>
            <a:endParaRPr lang="en-US" sz="2600" i="1" dirty="0"/>
          </a:p>
          <a:p>
            <a:pPr lvl="1">
              <a:spcBef>
                <a:spcPct val="0"/>
              </a:spcBef>
              <a:spcAft>
                <a:spcPct val="20000"/>
              </a:spcAft>
            </a:pPr>
            <a:r>
              <a:rPr lang="en-US" sz="2600" dirty="0"/>
              <a:t>by the </a:t>
            </a:r>
            <a:r>
              <a:rPr lang="en-US" sz="2600" i="1" dirty="0">
                <a:solidFill>
                  <a:srgbClr val="FF0000"/>
                </a:solidFill>
              </a:rPr>
              <a:t>least restrictive means</a:t>
            </a:r>
            <a:r>
              <a:rPr lang="en-US" sz="2600" i="1" dirty="0"/>
              <a:t> </a:t>
            </a:r>
            <a:endParaRPr lang="en-US" sz="2600" dirty="0"/>
          </a:p>
        </p:txBody>
      </p:sp>
      <p:sp>
        <p:nvSpPr>
          <p:cNvPr id="4" name="Footer Placeholder 3"/>
          <p:cNvSpPr>
            <a:spLocks noGrp="1"/>
          </p:cNvSpPr>
          <p:nvPr>
            <p:ph type="ftr" sz="quarter" idx="11"/>
          </p:nvPr>
        </p:nvSpPr>
        <p:spPr>
          <a:xfrm>
            <a:off x="2781300" y="6172200"/>
            <a:ext cx="3581400" cy="384048"/>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34</a:t>
            </a:fld>
            <a:endParaRPr lang="en-US"/>
          </a:p>
        </p:txBody>
      </p:sp>
    </p:spTree>
    <p:extLst>
      <p:ext uri="{BB962C8B-B14F-4D97-AF65-F5344CB8AC3E}">
        <p14:creationId xmlns:p14="http://schemas.microsoft.com/office/powerpoint/2010/main" val="1857794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838200"/>
            <a:ext cx="7024744" cy="990600"/>
          </a:xfrm>
        </p:spPr>
        <p:txBody>
          <a:bodyPr>
            <a:normAutofit/>
          </a:bodyPr>
          <a:lstStyle/>
          <a:p>
            <a:r>
              <a:rPr lang="en-US" sz="2800" dirty="0"/>
              <a:t>What </a:t>
            </a:r>
            <a:r>
              <a:rPr lang="en-US" sz="2800" dirty="0" smtClean="0"/>
              <a:t>are</a:t>
            </a:r>
            <a:r>
              <a:rPr lang="en-US" sz="2800" dirty="0"/>
              <a:t> </a:t>
            </a:r>
            <a:r>
              <a:rPr lang="en-US" sz="2800" dirty="0" smtClean="0"/>
              <a:t>“compelling </a:t>
            </a:r>
            <a:r>
              <a:rPr lang="en-US" sz="2800" dirty="0"/>
              <a:t>governmental interests” ?</a:t>
            </a:r>
          </a:p>
        </p:txBody>
      </p:sp>
      <p:sp>
        <p:nvSpPr>
          <p:cNvPr id="2" name="Content Placeholder 1"/>
          <p:cNvSpPr>
            <a:spLocks noGrp="1"/>
          </p:cNvSpPr>
          <p:nvPr>
            <p:ph idx="1"/>
          </p:nvPr>
        </p:nvSpPr>
        <p:spPr>
          <a:xfrm>
            <a:off x="1043492" y="1905000"/>
            <a:ext cx="6777317" cy="3927629"/>
          </a:xfrm>
        </p:spPr>
        <p:txBody>
          <a:bodyPr>
            <a:normAutofit/>
          </a:bodyPr>
          <a:lstStyle/>
          <a:p>
            <a:pPr>
              <a:lnSpc>
                <a:spcPct val="90000"/>
              </a:lnSpc>
              <a:buNone/>
            </a:pPr>
            <a:endParaRPr lang="en-US" sz="2800" dirty="0"/>
          </a:p>
          <a:p>
            <a:pPr lvl="1">
              <a:lnSpc>
                <a:spcPct val="90000"/>
              </a:lnSpc>
            </a:pPr>
            <a:r>
              <a:rPr lang="en-US" dirty="0"/>
              <a:t>MERE SPECULATION, not compelling.  </a:t>
            </a:r>
          </a:p>
          <a:p>
            <a:pPr lvl="1">
              <a:lnSpc>
                <a:spcPct val="90000"/>
              </a:lnSpc>
              <a:buNone/>
            </a:pPr>
            <a:endParaRPr lang="en-US" dirty="0"/>
          </a:p>
          <a:p>
            <a:pPr lvl="1">
              <a:lnSpc>
                <a:spcPct val="90000"/>
              </a:lnSpc>
            </a:pPr>
            <a:r>
              <a:rPr lang="en-US" dirty="0"/>
              <a:t>Need </a:t>
            </a:r>
            <a:r>
              <a:rPr lang="en-US" u="sng" dirty="0"/>
              <a:t>specific evidence</a:t>
            </a:r>
            <a:r>
              <a:rPr lang="en-US" b="1" u="sng" dirty="0"/>
              <a:t> </a:t>
            </a:r>
            <a:r>
              <a:rPr lang="en-US" dirty="0"/>
              <a:t>that religious practices </a:t>
            </a:r>
            <a:r>
              <a:rPr lang="en-US" dirty="0" smtClean="0"/>
              <a:t>jeopardize the city’s </a:t>
            </a:r>
            <a:r>
              <a:rPr lang="en-US" dirty="0"/>
              <a:t>stated interests.  </a:t>
            </a:r>
          </a:p>
          <a:p>
            <a:pPr lvl="1">
              <a:lnSpc>
                <a:spcPct val="90000"/>
              </a:lnSpc>
              <a:buNone/>
            </a:pPr>
            <a:endParaRPr lang="en-US" dirty="0"/>
          </a:p>
          <a:p>
            <a:pPr lvl="1">
              <a:lnSpc>
                <a:spcPct val="90000"/>
              </a:lnSpc>
            </a:pPr>
            <a:r>
              <a:rPr lang="en-US" dirty="0"/>
              <a:t>Does the religious conduct truly undermine any of the city's interests</a:t>
            </a:r>
            <a:r>
              <a:rPr lang="en-US" dirty="0" smtClean="0"/>
              <a:t>?</a:t>
            </a:r>
            <a:endParaRPr lang="en-US" dirty="0"/>
          </a:p>
        </p:txBody>
      </p:sp>
      <p:sp>
        <p:nvSpPr>
          <p:cNvPr id="4" name="Footer Placeholder 3"/>
          <p:cNvSpPr>
            <a:spLocks noGrp="1"/>
          </p:cNvSpPr>
          <p:nvPr>
            <p:ph type="ftr" sz="quarter" idx="11"/>
          </p:nvPr>
        </p:nvSpPr>
        <p:spPr>
          <a:xfrm>
            <a:off x="2781300" y="6172200"/>
            <a:ext cx="3581400" cy="384048"/>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35</a:t>
            </a:fld>
            <a:endParaRPr lang="en-US"/>
          </a:p>
        </p:txBody>
      </p:sp>
    </p:spTree>
    <p:extLst>
      <p:ext uri="{BB962C8B-B14F-4D97-AF65-F5344CB8AC3E}">
        <p14:creationId xmlns:p14="http://schemas.microsoft.com/office/powerpoint/2010/main" val="3175366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572536"/>
          </a:xfrm>
        </p:spPr>
        <p:txBody>
          <a:bodyPr>
            <a:normAutofit fontScale="90000"/>
          </a:bodyPr>
          <a:lstStyle/>
          <a:p>
            <a:pPr algn="ctr"/>
            <a:r>
              <a:rPr lang="en-US" sz="2800" dirty="0"/>
              <a:t>What are “compelling governmental interests” ?</a:t>
            </a:r>
          </a:p>
        </p:txBody>
      </p:sp>
      <p:sp>
        <p:nvSpPr>
          <p:cNvPr id="2" name="Content Placeholder 1"/>
          <p:cNvSpPr>
            <a:spLocks noGrp="1"/>
          </p:cNvSpPr>
          <p:nvPr>
            <p:ph idx="1"/>
          </p:nvPr>
        </p:nvSpPr>
        <p:spPr>
          <a:xfrm>
            <a:off x="1043492" y="1676400"/>
            <a:ext cx="6777317" cy="4156229"/>
          </a:xfrm>
        </p:spPr>
        <p:txBody>
          <a:bodyPr>
            <a:normAutofit/>
          </a:bodyPr>
          <a:lstStyle/>
          <a:p>
            <a:pPr>
              <a:spcBef>
                <a:spcPct val="0"/>
              </a:spcBef>
            </a:pPr>
            <a:r>
              <a:rPr lang="en-US" sz="2200" dirty="0" smtClean="0"/>
              <a:t>Case by case analysis:</a:t>
            </a:r>
            <a:endParaRPr lang="en-US" sz="2200" dirty="0"/>
          </a:p>
          <a:p>
            <a:pPr>
              <a:spcBef>
                <a:spcPct val="0"/>
              </a:spcBef>
              <a:buNone/>
            </a:pPr>
            <a:endParaRPr lang="en-US" sz="1600" dirty="0"/>
          </a:p>
          <a:p>
            <a:pPr lvl="1" algn="just">
              <a:spcBef>
                <a:spcPct val="0"/>
              </a:spcBef>
            </a:pPr>
            <a:r>
              <a:rPr lang="en-US" sz="2000" dirty="0" smtClean="0"/>
              <a:t>Ensuring </a:t>
            </a:r>
            <a:r>
              <a:rPr lang="en-US" sz="2000" dirty="0"/>
              <a:t>the safety of residential neighborhoods through </a:t>
            </a:r>
            <a:r>
              <a:rPr lang="en-US" sz="2000" dirty="0" smtClean="0"/>
              <a:t>zoning - compelling interest. </a:t>
            </a:r>
            <a:r>
              <a:rPr lang="en-US" sz="2000" i="1" dirty="0" smtClean="0"/>
              <a:t>Murphy </a:t>
            </a:r>
            <a:r>
              <a:rPr lang="en-US" sz="2000" i="1" dirty="0"/>
              <a:t>v. Town of New Milford</a:t>
            </a:r>
            <a:r>
              <a:rPr lang="en-US" sz="2000" dirty="0"/>
              <a:t>, 289 F. Supp. 2d 87 (D</a:t>
            </a:r>
            <a:r>
              <a:rPr lang="en-US" sz="2000" dirty="0" smtClean="0"/>
              <a:t>. Conn</a:t>
            </a:r>
            <a:r>
              <a:rPr lang="en-US" sz="2000" dirty="0"/>
              <a:t>. 2003), </a:t>
            </a:r>
            <a:r>
              <a:rPr lang="en-US" sz="2000" i="1" dirty="0"/>
              <a:t>vacated on other grounds</a:t>
            </a:r>
            <a:r>
              <a:rPr lang="en-US" sz="2000" dirty="0"/>
              <a:t>, 402 F.3d 342 (2d Cir. 2005).</a:t>
            </a:r>
          </a:p>
          <a:p>
            <a:pPr lvl="1">
              <a:spcBef>
                <a:spcPct val="0"/>
              </a:spcBef>
              <a:buNone/>
            </a:pPr>
            <a:endParaRPr lang="en-US" sz="1600" dirty="0"/>
          </a:p>
          <a:p>
            <a:pPr lvl="1" algn="just">
              <a:spcBef>
                <a:spcPct val="0"/>
              </a:spcBef>
            </a:pPr>
            <a:r>
              <a:rPr lang="en-US" sz="2000" dirty="0" smtClean="0"/>
              <a:t>Preservation of a municipalities rural and rustic single family residential character of the residential zone. </a:t>
            </a:r>
            <a:r>
              <a:rPr lang="en-US" sz="2000" i="1" dirty="0" smtClean="0"/>
              <a:t>Westchester </a:t>
            </a:r>
            <a:r>
              <a:rPr lang="en-US" sz="2000" i="1" dirty="0"/>
              <a:t>Day School v. Mamaroneck, </a:t>
            </a:r>
            <a:r>
              <a:rPr lang="en-US" sz="2000" dirty="0"/>
              <a:t>417 </a:t>
            </a:r>
            <a:r>
              <a:rPr lang="en-US" sz="2000" dirty="0" err="1"/>
              <a:t>F.Supp</a:t>
            </a:r>
            <a:r>
              <a:rPr lang="en-US" sz="2000" dirty="0"/>
              <a:t>. 2d 477, 551 (S.D.N.Y. 2006), 504 F.3d 338 (2d Cir. 2007</a:t>
            </a:r>
            <a:r>
              <a:rPr lang="en-US" sz="2000" dirty="0" smtClean="0"/>
              <a:t>).</a:t>
            </a:r>
            <a:endParaRPr lang="en-US" sz="2000" dirty="0"/>
          </a:p>
        </p:txBody>
      </p:sp>
      <p:sp>
        <p:nvSpPr>
          <p:cNvPr id="4" name="Footer Placeholder 3"/>
          <p:cNvSpPr>
            <a:spLocks noGrp="1"/>
          </p:cNvSpPr>
          <p:nvPr>
            <p:ph type="ftr" sz="quarter" idx="11"/>
          </p:nvPr>
        </p:nvSpPr>
        <p:spPr>
          <a:xfrm>
            <a:off x="2781300" y="6172200"/>
            <a:ext cx="3581400" cy="384048"/>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36</a:t>
            </a:fld>
            <a:endParaRPr lang="en-US"/>
          </a:p>
        </p:txBody>
      </p:sp>
    </p:spTree>
    <p:extLst>
      <p:ext uri="{BB962C8B-B14F-4D97-AF65-F5344CB8AC3E}">
        <p14:creationId xmlns:p14="http://schemas.microsoft.com/office/powerpoint/2010/main" val="3619244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400" dirty="0" smtClean="0"/>
              <a:t>Not Compelling Interests</a:t>
            </a:r>
            <a:endParaRPr lang="en-US" sz="2400" dirty="0"/>
          </a:p>
        </p:txBody>
      </p:sp>
      <p:sp>
        <p:nvSpPr>
          <p:cNvPr id="3" name="Content Placeholder 2"/>
          <p:cNvSpPr>
            <a:spLocks noGrp="1"/>
          </p:cNvSpPr>
          <p:nvPr>
            <p:ph idx="1"/>
          </p:nvPr>
        </p:nvSpPr>
        <p:spPr>
          <a:xfrm>
            <a:off x="1043492" y="1676400"/>
            <a:ext cx="6777317" cy="4156229"/>
          </a:xfrm>
        </p:spPr>
        <p:txBody>
          <a:bodyPr>
            <a:normAutofit fontScale="77500" lnSpcReduction="20000"/>
          </a:bodyPr>
          <a:lstStyle/>
          <a:p>
            <a:r>
              <a:rPr lang="en-US" dirty="0"/>
              <a:t>Concerns regarding traffic congestion and </a:t>
            </a:r>
            <a:r>
              <a:rPr lang="en-US" dirty="0" smtClean="0"/>
              <a:t>parking. </a:t>
            </a:r>
            <a:r>
              <a:rPr lang="en-US" i="1" dirty="0"/>
              <a:t>Lighthouse </a:t>
            </a:r>
            <a:r>
              <a:rPr lang="en-US" i="1" dirty="0" err="1"/>
              <a:t>Cmty</a:t>
            </a:r>
            <a:r>
              <a:rPr lang="en-US" i="1" dirty="0"/>
              <a:t>. Church of God v. City of Southfield</a:t>
            </a:r>
            <a:r>
              <a:rPr lang="en-US" dirty="0"/>
              <a:t>, 2007 U.S. Dist. LEXIS 28 (E.D. Mich. Jan. 3, 2007). </a:t>
            </a:r>
          </a:p>
          <a:p>
            <a:pPr marL="68580" indent="0">
              <a:buNone/>
            </a:pPr>
            <a:endParaRPr lang="en-US" dirty="0" smtClean="0"/>
          </a:p>
          <a:p>
            <a:r>
              <a:rPr lang="en-US" dirty="0" smtClean="0"/>
              <a:t>Preserving </a:t>
            </a:r>
            <a:r>
              <a:rPr lang="en-US" dirty="0"/>
              <a:t>property </a:t>
            </a:r>
            <a:r>
              <a:rPr lang="en-US" dirty="0" smtClean="0"/>
              <a:t>values. </a:t>
            </a:r>
            <a:r>
              <a:rPr lang="en-US" i="1" dirty="0"/>
              <a:t>Westchester Day Sch. v. </a:t>
            </a:r>
            <a:r>
              <a:rPr lang="en-US" i="1" dirty="0" err="1"/>
              <a:t>Vill</a:t>
            </a:r>
            <a:r>
              <a:rPr lang="en-US" i="1" dirty="0"/>
              <a:t>. of Mamaroneck,</a:t>
            </a:r>
            <a:r>
              <a:rPr lang="en-US" dirty="0"/>
              <a:t> 417 F. Supp. 2d 477, 553 (S.D.N.Y. 2006)</a:t>
            </a:r>
            <a:r>
              <a:rPr lang="en-US" dirty="0" smtClean="0"/>
              <a:t>.</a:t>
            </a:r>
          </a:p>
          <a:p>
            <a:pPr marL="68580" indent="0">
              <a:buNone/>
            </a:pPr>
            <a:r>
              <a:rPr lang="en-US" dirty="0" smtClean="0"/>
              <a:t> </a:t>
            </a:r>
          </a:p>
          <a:p>
            <a:r>
              <a:rPr lang="en-US" dirty="0" smtClean="0"/>
              <a:t>Preserving </a:t>
            </a:r>
            <a:r>
              <a:rPr lang="en-US" dirty="0"/>
              <a:t>property </a:t>
            </a:r>
            <a:r>
              <a:rPr lang="en-US" dirty="0" smtClean="0"/>
              <a:t>values. </a:t>
            </a:r>
            <a:r>
              <a:rPr lang="en-US" i="1" dirty="0"/>
              <a:t>Cambodian Buddhist </a:t>
            </a:r>
            <a:r>
              <a:rPr lang="en-US" i="1" dirty="0" err="1"/>
              <a:t>Soc'y</a:t>
            </a:r>
            <a:r>
              <a:rPr lang="en-US" i="1" dirty="0"/>
              <a:t> of Ct., Inc. v. Newtown Planning &amp; Zoning </a:t>
            </a:r>
            <a:r>
              <a:rPr lang="en-US" i="1" dirty="0" err="1"/>
              <a:t>Comm'n</a:t>
            </a:r>
            <a:r>
              <a:rPr lang="en-US" i="1" dirty="0"/>
              <a:t>,</a:t>
            </a:r>
            <a:r>
              <a:rPr lang="en-US" dirty="0"/>
              <a:t> 2005 Conn. Super. LEXIS 3158, 42-44 (Nov. 18, 2005</a:t>
            </a:r>
            <a:r>
              <a:rPr lang="en-US" dirty="0" smtClean="0"/>
              <a:t>)</a:t>
            </a:r>
            <a:endParaRPr lang="en-US" dirty="0"/>
          </a:p>
          <a:p>
            <a:endParaRPr lang="en-US" dirty="0" smtClean="0"/>
          </a:p>
          <a:p>
            <a:r>
              <a:rPr lang="en-US" dirty="0"/>
              <a:t>R</a:t>
            </a:r>
            <a:r>
              <a:rPr lang="en-US" dirty="0" smtClean="0"/>
              <a:t>evenue generation. </a:t>
            </a:r>
            <a:r>
              <a:rPr lang="en-US" i="1" dirty="0"/>
              <a:t>Cottonwood </a:t>
            </a:r>
            <a:r>
              <a:rPr lang="en-US" i="1" dirty="0" smtClean="0"/>
              <a:t>Christian </a:t>
            </a:r>
            <a:r>
              <a:rPr lang="en-US" i="1" dirty="0"/>
              <a:t>Ctr. v. City of Cypress, </a:t>
            </a:r>
            <a:r>
              <a:rPr lang="en-US" dirty="0"/>
              <a:t>218 F. Supp. 2d 1203, 1228 (C.D. Cal. 2002). </a:t>
            </a:r>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37</a:t>
            </a:fld>
            <a:endParaRPr lang="en-US"/>
          </a:p>
        </p:txBody>
      </p:sp>
    </p:spTree>
    <p:extLst>
      <p:ext uri="{BB962C8B-B14F-4D97-AF65-F5344CB8AC3E}">
        <p14:creationId xmlns:p14="http://schemas.microsoft.com/office/powerpoint/2010/main" val="322711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914400"/>
          </a:xfrm>
        </p:spPr>
        <p:txBody>
          <a:bodyPr>
            <a:normAutofit fontScale="90000"/>
          </a:bodyPr>
          <a:lstStyle/>
          <a:p>
            <a:r>
              <a:rPr lang="en-US" dirty="0" smtClean="0"/>
              <a:t>What is least restrictive means?</a:t>
            </a:r>
            <a:endParaRPr lang="en-US" dirty="0"/>
          </a:p>
        </p:txBody>
      </p:sp>
      <p:sp>
        <p:nvSpPr>
          <p:cNvPr id="3" name="Content Placeholder 2"/>
          <p:cNvSpPr>
            <a:spLocks noGrp="1"/>
          </p:cNvSpPr>
          <p:nvPr>
            <p:ph idx="1"/>
          </p:nvPr>
        </p:nvSpPr>
        <p:spPr>
          <a:xfrm>
            <a:off x="1043492" y="1981200"/>
            <a:ext cx="6777317" cy="3851429"/>
          </a:xfrm>
        </p:spPr>
        <p:txBody>
          <a:bodyPr>
            <a:normAutofit fontScale="77500" lnSpcReduction="20000"/>
          </a:bodyPr>
          <a:lstStyle/>
          <a:p>
            <a:r>
              <a:rPr lang="en-US" dirty="0"/>
              <a:t>To </a:t>
            </a:r>
            <a:r>
              <a:rPr lang="en-US" dirty="0" smtClean="0"/>
              <a:t>establish the </a:t>
            </a:r>
            <a:r>
              <a:rPr lang="en-US" dirty="0"/>
              <a:t>least restrictive means, a government must show it could not achieve its interests by narrower state action that burdened the plaintiff to a lesser degree. </a:t>
            </a:r>
            <a:r>
              <a:rPr lang="en-US" i="1" dirty="0"/>
              <a:t>Elsinore Chr. Ctr. v. City of Lake Elsinore,</a:t>
            </a:r>
            <a:r>
              <a:rPr lang="en-US" dirty="0"/>
              <a:t> 270 F. Supp. 2d 1163, 1174-75 (C.D. Cal. </a:t>
            </a:r>
            <a:r>
              <a:rPr lang="en-US" dirty="0" smtClean="0"/>
              <a:t>2003) </a:t>
            </a:r>
          </a:p>
          <a:p>
            <a:endParaRPr lang="en-US" dirty="0"/>
          </a:p>
          <a:p>
            <a:r>
              <a:rPr lang="en-US" dirty="0" smtClean="0"/>
              <a:t>Under </a:t>
            </a:r>
            <a:r>
              <a:rPr lang="en-US" dirty="0"/>
              <a:t>strict scrutiny, if a less restrictive alternative is available, the government “</a:t>
            </a:r>
            <a:r>
              <a:rPr lang="en-US" b="1" i="1" dirty="0"/>
              <a:t>must</a:t>
            </a:r>
            <a:r>
              <a:rPr lang="en-US" dirty="0"/>
              <a:t> use that alternative.” </a:t>
            </a:r>
            <a:r>
              <a:rPr lang="en-US" i="1" dirty="0"/>
              <a:t>U.S. v. </a:t>
            </a:r>
            <a:r>
              <a:rPr lang="en-US" i="1" smtClean="0"/>
              <a:t>Playboy</a:t>
            </a:r>
            <a:r>
              <a:rPr lang="en-US" smtClean="0"/>
              <a:t>, </a:t>
            </a:r>
            <a:r>
              <a:rPr lang="en-US" dirty="0"/>
              <a:t>529 U.S. 803, 813 (2000</a:t>
            </a:r>
            <a:r>
              <a:rPr lang="en-US" dirty="0" smtClean="0"/>
              <a:t>)</a:t>
            </a:r>
          </a:p>
          <a:p>
            <a:endParaRPr lang="en-US" dirty="0"/>
          </a:p>
          <a:p>
            <a:r>
              <a:rPr lang="en-US" dirty="0" smtClean="0"/>
              <a:t>“We do not doubt that cost may be an important factor in the least restrictive means analysis . . . Government may need to expend additional funds to accommodate a citizens religious beliefs.” Hobby Lobby, 134 S. Ct. 2751</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38</a:t>
            </a:fld>
            <a:endParaRPr lang="en-US"/>
          </a:p>
        </p:txBody>
      </p:sp>
    </p:spTree>
    <p:extLst>
      <p:ext uri="{BB962C8B-B14F-4D97-AF65-F5344CB8AC3E}">
        <p14:creationId xmlns:p14="http://schemas.microsoft.com/office/powerpoint/2010/main" val="3355268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sz="2700" dirty="0" smtClean="0"/>
              <a:t>RLUIPA’s Saving Provision for Substantial Burden Claims</a:t>
            </a:r>
            <a:r>
              <a:rPr lang="en-US" sz="3200" dirty="0" smtClean="0"/>
              <a:t>	</a:t>
            </a:r>
            <a:endParaRPr lang="en-US" sz="3200" dirty="0"/>
          </a:p>
        </p:txBody>
      </p:sp>
      <p:sp>
        <p:nvSpPr>
          <p:cNvPr id="3" name="Content Placeholder 2"/>
          <p:cNvSpPr>
            <a:spLocks noGrp="1"/>
          </p:cNvSpPr>
          <p:nvPr>
            <p:ph idx="1"/>
          </p:nvPr>
        </p:nvSpPr>
        <p:spPr>
          <a:xfrm>
            <a:off x="1043492" y="1676400"/>
            <a:ext cx="6777317" cy="4156229"/>
          </a:xfrm>
        </p:spPr>
        <p:txBody>
          <a:bodyPr>
            <a:normAutofit fontScale="92500" lnSpcReduction="10000"/>
          </a:bodyPr>
          <a:lstStyle/>
          <a:p>
            <a:r>
              <a:rPr lang="en-US" dirty="0" smtClean="0"/>
              <a:t>42 U.S.C. 2000cc–3(e):</a:t>
            </a:r>
          </a:p>
          <a:p>
            <a:pPr marL="68580" indent="0">
              <a:buNone/>
            </a:pPr>
            <a:endParaRPr lang="en-US" dirty="0"/>
          </a:p>
          <a:p>
            <a:pPr marL="68580" indent="0" algn="just">
              <a:buNone/>
            </a:pPr>
            <a:r>
              <a:rPr lang="en-US" dirty="0" smtClean="0"/>
              <a:t>A government </a:t>
            </a:r>
            <a:r>
              <a:rPr lang="en-US" dirty="0"/>
              <a:t>may avoid the preemptive force of any provision of this chapter by changing </a:t>
            </a:r>
            <a:r>
              <a:rPr lang="en-US" dirty="0" smtClean="0"/>
              <a:t>the policy </a:t>
            </a:r>
            <a:r>
              <a:rPr lang="en-US" dirty="0"/>
              <a:t>or practice that results in a substantial burden on religious exercise, by retaining the </a:t>
            </a:r>
            <a:r>
              <a:rPr lang="en-US" dirty="0" smtClean="0"/>
              <a:t>policy or </a:t>
            </a:r>
            <a:r>
              <a:rPr lang="en-US" dirty="0"/>
              <a:t>practice and exempting the substantially burdened religious exercise, by providing </a:t>
            </a:r>
            <a:r>
              <a:rPr lang="en-US" dirty="0" smtClean="0"/>
              <a:t>exemptions from </a:t>
            </a:r>
            <a:r>
              <a:rPr lang="en-US" dirty="0"/>
              <a:t>the policy or practice for applications that substantially burden religious exercise, or by </a:t>
            </a:r>
            <a:r>
              <a:rPr lang="en-US" dirty="0" smtClean="0"/>
              <a:t>any other </a:t>
            </a:r>
            <a:r>
              <a:rPr lang="en-US" dirty="0"/>
              <a:t>means that eliminates the substantial </a:t>
            </a:r>
            <a:r>
              <a:rPr lang="en-US" dirty="0" smtClean="0"/>
              <a:t>burden.</a:t>
            </a: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39</a:t>
            </a:fld>
            <a:endParaRPr lang="en-US"/>
          </a:p>
        </p:txBody>
      </p:sp>
    </p:spTree>
    <p:extLst>
      <p:ext uri="{BB962C8B-B14F-4D97-AF65-F5344CB8AC3E}">
        <p14:creationId xmlns:p14="http://schemas.microsoft.com/office/powerpoint/2010/main" val="313244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1752600"/>
            <a:ext cx="7772400" cy="4114800"/>
          </a:xfrm>
        </p:spPr>
        <p:txBody>
          <a:bodyPr/>
          <a:lstStyle/>
          <a:p>
            <a:pPr eaLnBrk="1" hangingPunct="1">
              <a:lnSpc>
                <a:spcPct val="90000"/>
              </a:lnSpc>
            </a:pPr>
            <a:r>
              <a:rPr lang="en-US" sz="2800" dirty="0" smtClean="0"/>
              <a:t>First Amendment Establishment Clause: “Congress shall make no law respecting an establishment of religion....”</a:t>
            </a:r>
          </a:p>
          <a:p>
            <a:pPr eaLnBrk="1" hangingPunct="1">
              <a:lnSpc>
                <a:spcPct val="90000"/>
              </a:lnSpc>
            </a:pPr>
            <a:endParaRPr lang="en-US" sz="2800" dirty="0" smtClean="0"/>
          </a:p>
          <a:p>
            <a:pPr eaLnBrk="1" hangingPunct="1">
              <a:lnSpc>
                <a:spcPct val="90000"/>
              </a:lnSpc>
            </a:pPr>
            <a:r>
              <a:rPr lang="en-US" sz="2800" dirty="0" smtClean="0"/>
              <a:t>First Amendment Free Exercise Clause: “Congress shall make no law ... prohibiting the free exercise” of religion</a:t>
            </a:r>
          </a:p>
        </p:txBody>
      </p:sp>
      <p:sp>
        <p:nvSpPr>
          <p:cNvPr id="55298" name="Rectangle 2"/>
          <p:cNvSpPr>
            <a:spLocks noGrp="1" noChangeArrowheads="1"/>
          </p:cNvSpPr>
          <p:nvPr>
            <p:ph type="title"/>
          </p:nvPr>
        </p:nvSpPr>
        <p:spPr>
          <a:xfrm>
            <a:off x="685800" y="381000"/>
            <a:ext cx="7772400" cy="1143000"/>
          </a:xfrm>
        </p:spPr>
        <p:txBody>
          <a:bodyPr>
            <a:normAutofit/>
          </a:bodyPr>
          <a:lstStyle/>
          <a:p>
            <a:pPr eaLnBrk="1" fontAlgn="auto" hangingPunct="1">
              <a:spcAft>
                <a:spcPts val="0"/>
              </a:spcAft>
              <a:defRPr/>
            </a:pPr>
            <a:r>
              <a:rPr lang="en-US" sz="3200" dirty="0"/>
              <a:t>The First Amendment Religion Clauses</a:t>
            </a:r>
          </a:p>
        </p:txBody>
      </p:sp>
      <p:sp>
        <p:nvSpPr>
          <p:cNvPr id="2" name="TextBox 1"/>
          <p:cNvSpPr txBox="1"/>
          <p:nvPr/>
        </p:nvSpPr>
        <p:spPr>
          <a:xfrm>
            <a:off x="4000500" y="6159500"/>
            <a:ext cx="3886200" cy="276999"/>
          </a:xfrm>
          <a:prstGeom prst="rect">
            <a:avLst/>
          </a:prstGeom>
          <a:noFill/>
        </p:spPr>
        <p:txBody>
          <a:bodyPr wrap="square" rtlCol="0">
            <a:spAutoFit/>
          </a:bodyPr>
          <a:lstStyle/>
          <a:p>
            <a:r>
              <a:rPr lang="en-US" sz="1200" dirty="0">
                <a:solidFill>
                  <a:schemeClr val="tx2"/>
                </a:solidFill>
              </a:rPr>
              <a:t>2014 ABA MIDYEAR MEETING, HOUSTON, TX.</a:t>
            </a:r>
          </a:p>
        </p:txBody>
      </p:sp>
    </p:spTree>
    <p:extLst>
      <p:ext uri="{BB962C8B-B14F-4D97-AF65-F5344CB8AC3E}">
        <p14:creationId xmlns:p14="http://schemas.microsoft.com/office/powerpoint/2010/main" val="412828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Economic Impact of Religious Organizations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pPr algn="just"/>
            <a:r>
              <a:rPr lang="en-US" dirty="0" smtClean="0"/>
              <a:t>A recent study </a:t>
            </a:r>
            <a:r>
              <a:rPr lang="en-US" dirty="0"/>
              <a:t>assigned monetary values to 49 categories, ranging from hosting weddings to building enhancement to teaching children social responsibility, which were then used by researchers to calculate the annual economic contributions 12 religious congregations in the Philadelphia area made on the communities they serve. The study determined the congregations provided an average of $476,663.24 each year in economic contributions to the community. </a:t>
            </a:r>
            <a:endParaRPr lang="en-US" dirty="0" smtClean="0"/>
          </a:p>
          <a:p>
            <a:endParaRPr lang="en-US" dirty="0" smtClean="0"/>
          </a:p>
          <a:p>
            <a:r>
              <a:rPr lang="en-US" dirty="0"/>
              <a:t>Ram A. </a:t>
            </a:r>
            <a:r>
              <a:rPr lang="en-US" dirty="0" err="1"/>
              <a:t>Cnaan</a:t>
            </a:r>
            <a:r>
              <a:rPr lang="en-US" dirty="0"/>
              <a:t>, </a:t>
            </a:r>
            <a:r>
              <a:rPr lang="en-US" dirty="0" err="1"/>
              <a:t>Tuomi</a:t>
            </a:r>
            <a:r>
              <a:rPr lang="en-US" dirty="0"/>
              <a:t> Forrest, Joseph </a:t>
            </a:r>
            <a:r>
              <a:rPr lang="en-US" dirty="0" err="1"/>
              <a:t>Carlsmith</a:t>
            </a:r>
            <a:r>
              <a:rPr lang="en-US" dirty="0"/>
              <a:t> &amp; Kelsey Karsh (2013): </a:t>
            </a:r>
            <a:r>
              <a:rPr lang="en-US" i="1" dirty="0"/>
              <a:t>If you do not count it, it does not count: a pilot study of valuing urban congregations</a:t>
            </a:r>
            <a:r>
              <a:rPr lang="en-US" dirty="0"/>
              <a:t>, Journal of Management, Spirituality &amp; Religion. </a:t>
            </a:r>
          </a:p>
          <a:p>
            <a:endParaRPr lang="en-US" dirty="0"/>
          </a:p>
          <a:p>
            <a:pPr marL="68580" indent="0">
              <a:buNone/>
            </a:pPr>
            <a:endParaRPr lang="en-US" dirty="0"/>
          </a:p>
        </p:txBody>
      </p:sp>
      <p:sp>
        <p:nvSpPr>
          <p:cNvPr id="4" name="Footer Placeholder 3"/>
          <p:cNvSpPr>
            <a:spLocks noGrp="1"/>
          </p:cNvSpPr>
          <p:nvPr>
            <p:ph type="ftr" sz="quarter" idx="11"/>
          </p:nvPr>
        </p:nvSpPr>
        <p:spPr/>
        <p:txBody>
          <a:bodyPr/>
          <a:lstStyle/>
          <a:p>
            <a:r>
              <a:rPr lang="en-US" smtClean="0"/>
              <a:t>Daniel P. Dalton Dalton &amp; Tomich, PLC</a:t>
            </a:r>
            <a:endParaRPr lang="en-US"/>
          </a:p>
        </p:txBody>
      </p:sp>
      <p:sp>
        <p:nvSpPr>
          <p:cNvPr id="5" name="Slide Number Placeholder 4"/>
          <p:cNvSpPr>
            <a:spLocks noGrp="1"/>
          </p:cNvSpPr>
          <p:nvPr>
            <p:ph type="sldNum" sz="quarter" idx="12"/>
          </p:nvPr>
        </p:nvSpPr>
        <p:spPr/>
        <p:txBody>
          <a:bodyPr/>
          <a:lstStyle/>
          <a:p>
            <a:fld id="{38DBA506-5664-411C-815B-CB3427399120}" type="slidenum">
              <a:rPr lang="en-US" smtClean="0"/>
              <a:t>40</a:t>
            </a:fld>
            <a:endParaRPr lang="en-US"/>
          </a:p>
        </p:txBody>
      </p:sp>
    </p:spTree>
    <p:extLst>
      <p:ext uri="{BB962C8B-B14F-4D97-AF65-F5344CB8AC3E}">
        <p14:creationId xmlns:p14="http://schemas.microsoft.com/office/powerpoint/2010/main" val="2634430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Text:  248 229 2329</a:t>
            </a:r>
          </a:p>
          <a:p>
            <a:endParaRPr lang="en-US" dirty="0"/>
          </a:p>
          <a:p>
            <a:r>
              <a:rPr lang="en-US" dirty="0"/>
              <a:t>Email:  </a:t>
            </a:r>
            <a:r>
              <a:rPr lang="en-US" dirty="0">
                <a:hlinkClick r:id="rId2"/>
              </a:rPr>
              <a:t>ddalton@daltontomich.com</a:t>
            </a:r>
            <a:endParaRPr lang="en-US" dirty="0"/>
          </a:p>
          <a:p>
            <a:endParaRPr lang="en-US" dirty="0"/>
          </a:p>
          <a:p>
            <a:r>
              <a:rPr lang="en-US" dirty="0"/>
              <a:t>Tweet: @</a:t>
            </a:r>
            <a:r>
              <a:rPr lang="en-US" dirty="0" err="1"/>
              <a:t>dandalton</a:t>
            </a:r>
            <a:endParaRPr lang="en-US" dirty="0"/>
          </a:p>
          <a:p>
            <a:endParaRPr lang="en-US" dirty="0"/>
          </a:p>
        </p:txBody>
      </p:sp>
      <p:sp>
        <p:nvSpPr>
          <p:cNvPr id="4" name="Footer Placeholder 3"/>
          <p:cNvSpPr>
            <a:spLocks noGrp="1"/>
          </p:cNvSpPr>
          <p:nvPr>
            <p:ph type="ftr" sz="quarter" idx="11"/>
          </p:nvPr>
        </p:nvSpPr>
        <p:spPr/>
        <p:txBody>
          <a:bodyPr/>
          <a:lstStyle/>
          <a:p>
            <a:r>
              <a:rPr lang="en-US" smtClean="0"/>
              <a:t>Daniel P. Dalton Dalton &amp; Tomich, PLC</a:t>
            </a:r>
            <a:endParaRPr lang="en-US"/>
          </a:p>
        </p:txBody>
      </p:sp>
      <p:sp>
        <p:nvSpPr>
          <p:cNvPr id="5" name="Slide Number Placeholder 4"/>
          <p:cNvSpPr>
            <a:spLocks noGrp="1"/>
          </p:cNvSpPr>
          <p:nvPr>
            <p:ph type="sldNum" sz="quarter" idx="12"/>
          </p:nvPr>
        </p:nvSpPr>
        <p:spPr/>
        <p:txBody>
          <a:bodyPr/>
          <a:lstStyle/>
          <a:p>
            <a:fld id="{38DBA506-5664-411C-815B-CB3427399120}" type="slidenum">
              <a:rPr lang="en-US" smtClean="0"/>
              <a:t>41</a:t>
            </a:fld>
            <a:endParaRPr lang="en-US"/>
          </a:p>
        </p:txBody>
      </p:sp>
    </p:spTree>
    <p:extLst>
      <p:ext uri="{BB962C8B-B14F-4D97-AF65-F5344CB8AC3E}">
        <p14:creationId xmlns:p14="http://schemas.microsoft.com/office/powerpoint/2010/main" val="192326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572536"/>
          </a:xfrm>
        </p:spPr>
        <p:txBody>
          <a:bodyPr>
            <a:normAutofit fontScale="90000"/>
          </a:bodyPr>
          <a:lstStyle/>
          <a:p>
            <a:pPr algn="ctr"/>
            <a:r>
              <a:rPr lang="en-US" dirty="0" smtClean="0"/>
              <a:t>Equal Terms Clause</a:t>
            </a:r>
            <a:endParaRPr lang="en-US" dirty="0"/>
          </a:p>
        </p:txBody>
      </p:sp>
      <p:sp>
        <p:nvSpPr>
          <p:cNvPr id="2" name="Content Placeholder 1"/>
          <p:cNvSpPr>
            <a:spLocks noGrp="1"/>
          </p:cNvSpPr>
          <p:nvPr>
            <p:ph idx="1"/>
          </p:nvPr>
        </p:nvSpPr>
        <p:spPr>
          <a:xfrm>
            <a:off x="1043492" y="1676400"/>
            <a:ext cx="6777317" cy="4156229"/>
          </a:xfrm>
        </p:spPr>
        <p:txBody>
          <a:bodyPr/>
          <a:lstStyle/>
          <a:p>
            <a:pPr marL="365760" lvl="1" indent="0" algn="just">
              <a:buNone/>
            </a:pPr>
            <a:r>
              <a:rPr lang="en-US" sz="2400" dirty="0" smtClean="0"/>
              <a:t>Prohibits </a:t>
            </a:r>
            <a:r>
              <a:rPr lang="en-US" sz="2400" dirty="0"/>
              <a:t>government from imposing </a:t>
            </a:r>
            <a:r>
              <a:rPr lang="en-US" sz="2400" dirty="0" smtClean="0"/>
              <a:t>or implementing </a:t>
            </a:r>
            <a:r>
              <a:rPr lang="en-US" sz="2400" dirty="0"/>
              <a:t>a land use regulation in a manner that treats a religious assembly or institution on </a:t>
            </a:r>
            <a:r>
              <a:rPr lang="en-US" sz="2400" i="1" dirty="0">
                <a:solidFill>
                  <a:srgbClr val="FF0000"/>
                </a:solidFill>
              </a:rPr>
              <a:t>less than equal terms</a:t>
            </a:r>
            <a:r>
              <a:rPr lang="en-US" sz="2400" dirty="0"/>
              <a:t> with a nonreligious assembly or institution </a:t>
            </a:r>
            <a:endParaRPr lang="en-US" sz="2400" dirty="0" smtClean="0"/>
          </a:p>
          <a:p>
            <a:pPr marL="68580" indent="0">
              <a:buNone/>
            </a:pPr>
            <a:endParaRPr lang="en-US" dirty="0"/>
          </a:p>
          <a:p>
            <a:pPr marL="68580" indent="0">
              <a:buNone/>
            </a:pPr>
            <a:r>
              <a:rPr lang="en-US" dirty="0" smtClean="0"/>
              <a:t>42 </a:t>
            </a:r>
            <a:r>
              <a:rPr lang="en-US" dirty="0"/>
              <a:t>U.S.C.A. § 2000 cc(b)(1</a:t>
            </a:r>
            <a:r>
              <a:rPr lang="en-US" dirty="0" smtClean="0"/>
              <a:t>)</a:t>
            </a:r>
            <a:endParaRPr lang="en-US" dirty="0"/>
          </a:p>
          <a:p>
            <a:endParaRPr lang="en-US" dirty="0"/>
          </a:p>
        </p:txBody>
      </p:sp>
      <p:sp>
        <p:nvSpPr>
          <p:cNvPr id="4" name="Footer Placeholder 3"/>
          <p:cNvSpPr>
            <a:spLocks noGrp="1"/>
          </p:cNvSpPr>
          <p:nvPr>
            <p:ph type="ftr" sz="quarter" idx="11"/>
          </p:nvPr>
        </p:nvSpPr>
        <p:spPr>
          <a:xfrm>
            <a:off x="2781300" y="58674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8DBA506-5664-411C-815B-CB3427399120}" type="slidenum">
              <a:rPr lang="en-US" smtClean="0"/>
              <a:t>42</a:t>
            </a:fld>
            <a:endParaRPr lang="en-US"/>
          </a:p>
        </p:txBody>
      </p:sp>
    </p:spTree>
    <p:extLst>
      <p:ext uri="{BB962C8B-B14F-4D97-AF65-F5344CB8AC3E}">
        <p14:creationId xmlns:p14="http://schemas.microsoft.com/office/powerpoint/2010/main" val="3235566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572536"/>
          </a:xfrm>
        </p:spPr>
        <p:txBody>
          <a:bodyPr>
            <a:normAutofit/>
          </a:bodyPr>
          <a:lstStyle/>
          <a:p>
            <a:pPr algn="ctr"/>
            <a:r>
              <a:rPr lang="en-US" sz="2800" dirty="0" smtClean="0"/>
              <a:t>Two Types of Equal Terms Claims</a:t>
            </a:r>
            <a:endParaRPr lang="en-US" sz="2800" dirty="0"/>
          </a:p>
        </p:txBody>
      </p:sp>
      <p:sp>
        <p:nvSpPr>
          <p:cNvPr id="2" name="Content Placeholder 1"/>
          <p:cNvSpPr>
            <a:spLocks noGrp="1"/>
          </p:cNvSpPr>
          <p:nvPr>
            <p:ph idx="1"/>
          </p:nvPr>
        </p:nvSpPr>
        <p:spPr>
          <a:xfrm>
            <a:off x="1043492" y="2133600"/>
            <a:ext cx="6777317" cy="3699029"/>
          </a:xfrm>
        </p:spPr>
        <p:txBody>
          <a:bodyPr/>
          <a:lstStyle/>
          <a:p>
            <a:r>
              <a:rPr lang="en-US" dirty="0" smtClean="0"/>
              <a:t>As applied challenges</a:t>
            </a:r>
          </a:p>
          <a:p>
            <a:pPr marL="548640" lvl="2"/>
            <a:r>
              <a:rPr lang="en-US" dirty="0" smtClean="0"/>
              <a:t>Individual </a:t>
            </a:r>
            <a:r>
              <a:rPr lang="en-US" dirty="0"/>
              <a:t>zoning or </a:t>
            </a:r>
            <a:r>
              <a:rPr lang="en-US" dirty="0" smtClean="0"/>
              <a:t>land use decision</a:t>
            </a:r>
            <a:endParaRPr lang="en-US" dirty="0"/>
          </a:p>
          <a:p>
            <a:endParaRPr lang="en-US" dirty="0"/>
          </a:p>
          <a:p>
            <a:r>
              <a:rPr lang="en-US" dirty="0" smtClean="0"/>
              <a:t>Facial challenges</a:t>
            </a:r>
          </a:p>
          <a:p>
            <a:pPr lvl="1"/>
            <a:r>
              <a:rPr lang="en-US" sz="2000" dirty="0" smtClean="0"/>
              <a:t>Overall </a:t>
            </a:r>
            <a:r>
              <a:rPr lang="en-US" sz="2000" dirty="0"/>
              <a:t>zoning </a:t>
            </a:r>
            <a:r>
              <a:rPr lang="en-US" sz="2000" dirty="0" smtClean="0"/>
              <a:t>code provision</a:t>
            </a:r>
          </a:p>
          <a:p>
            <a:pPr marL="365760" lvl="1" indent="0">
              <a:buNone/>
            </a:pPr>
            <a:endParaRPr lang="en-US" dirty="0"/>
          </a:p>
        </p:txBody>
      </p:sp>
      <p:sp>
        <p:nvSpPr>
          <p:cNvPr id="4" name="Footer Placeholder 3"/>
          <p:cNvSpPr>
            <a:spLocks noGrp="1"/>
          </p:cNvSpPr>
          <p:nvPr>
            <p:ph type="ftr" sz="quarter" idx="11"/>
          </p:nvPr>
        </p:nvSpPr>
        <p:spPr>
          <a:xfrm>
            <a:off x="2819400" y="5638800"/>
            <a:ext cx="3581400" cy="536448"/>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smtClean="0">
              <a:solidFill>
                <a:schemeClr val="tx1"/>
              </a:solidFill>
              <a:latin typeface="Times New Roman" pitchFamily="18" charset="0"/>
              <a:cs typeface="Times New Roman" pitchFamily="18" charset="0"/>
            </a:endParaRPr>
          </a:p>
          <a:p>
            <a:pPr algn="ctr"/>
            <a:endParaRPr lang="en-US" dirty="0" smtClean="0"/>
          </a:p>
        </p:txBody>
      </p:sp>
      <p:sp>
        <p:nvSpPr>
          <p:cNvPr id="3" name="Slide Number Placeholder 2"/>
          <p:cNvSpPr>
            <a:spLocks noGrp="1"/>
          </p:cNvSpPr>
          <p:nvPr>
            <p:ph type="sldNum" sz="quarter" idx="12"/>
          </p:nvPr>
        </p:nvSpPr>
        <p:spPr/>
        <p:txBody>
          <a:bodyPr/>
          <a:lstStyle/>
          <a:p>
            <a:fld id="{38DBA506-5664-411C-815B-CB3427399120}" type="slidenum">
              <a:rPr lang="en-US" smtClean="0"/>
              <a:t>43</a:t>
            </a:fld>
            <a:endParaRPr lang="en-US"/>
          </a:p>
        </p:txBody>
      </p:sp>
    </p:spTree>
    <p:extLst>
      <p:ext uri="{BB962C8B-B14F-4D97-AF65-F5344CB8AC3E}">
        <p14:creationId xmlns:p14="http://schemas.microsoft.com/office/powerpoint/2010/main" val="98886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Equal Terms Test	</a:t>
            </a:r>
            <a:endParaRPr lang="en-US" dirty="0"/>
          </a:p>
        </p:txBody>
      </p:sp>
      <p:sp>
        <p:nvSpPr>
          <p:cNvPr id="3" name="Content Placeholder 2"/>
          <p:cNvSpPr>
            <a:spLocks noGrp="1"/>
          </p:cNvSpPr>
          <p:nvPr>
            <p:ph idx="1"/>
          </p:nvPr>
        </p:nvSpPr>
        <p:spPr/>
        <p:txBody>
          <a:bodyPr/>
          <a:lstStyle/>
          <a:p>
            <a:r>
              <a:rPr lang="en-US" dirty="0" smtClean="0"/>
              <a:t>The Court of Appeals has four separate Equal Terms test.</a:t>
            </a:r>
          </a:p>
          <a:p>
            <a:endParaRPr lang="en-US" dirty="0"/>
          </a:p>
          <a:p>
            <a:r>
              <a:rPr lang="en-US" dirty="0" smtClean="0"/>
              <a:t>Supreme Court was asked to look at the test most recently in 2014 and declined</a:t>
            </a:r>
            <a:endParaRPr lang="en-US" dirty="0"/>
          </a:p>
        </p:txBody>
      </p:sp>
      <p:sp>
        <p:nvSpPr>
          <p:cNvPr id="4" name="Footer Placeholder 3"/>
          <p:cNvSpPr>
            <a:spLocks noGrp="1"/>
          </p:cNvSpPr>
          <p:nvPr>
            <p:ph type="ftr" sz="quarter" idx="11"/>
          </p:nvPr>
        </p:nvSpPr>
        <p:spPr/>
        <p:txBody>
          <a:bodyPr/>
          <a:lstStyle/>
          <a:p>
            <a:r>
              <a:rPr lang="en-US" smtClean="0"/>
              <a:t>Daniel P. Dalton Dalton &amp; Tomich, PLC</a:t>
            </a:r>
            <a:endParaRPr lang="en-US"/>
          </a:p>
        </p:txBody>
      </p:sp>
      <p:sp>
        <p:nvSpPr>
          <p:cNvPr id="5" name="Slide Number Placeholder 4"/>
          <p:cNvSpPr>
            <a:spLocks noGrp="1"/>
          </p:cNvSpPr>
          <p:nvPr>
            <p:ph type="sldNum" sz="quarter" idx="12"/>
          </p:nvPr>
        </p:nvSpPr>
        <p:spPr/>
        <p:txBody>
          <a:bodyPr/>
          <a:lstStyle/>
          <a:p>
            <a:fld id="{38DBA506-5664-411C-815B-CB3427399120}" type="slidenum">
              <a:rPr lang="en-US" smtClean="0"/>
              <a:t>44</a:t>
            </a:fld>
            <a:endParaRPr lang="en-US"/>
          </a:p>
        </p:txBody>
      </p:sp>
    </p:spTree>
    <p:extLst>
      <p:ext uri="{BB962C8B-B14F-4D97-AF65-F5344CB8AC3E}">
        <p14:creationId xmlns:p14="http://schemas.microsoft.com/office/powerpoint/2010/main" val="4044316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sz="3200" dirty="0" smtClean="0"/>
              <a:t>The Eleventh Circuit Equal </a:t>
            </a:r>
            <a:r>
              <a:rPr lang="en-US" sz="3200" dirty="0"/>
              <a:t>Terms </a:t>
            </a:r>
            <a:r>
              <a:rPr lang="en-US" sz="3200" dirty="0" smtClean="0"/>
              <a:t>Test </a:t>
            </a:r>
            <a:endParaRPr lang="en-US" sz="3200" dirty="0"/>
          </a:p>
        </p:txBody>
      </p:sp>
      <p:sp>
        <p:nvSpPr>
          <p:cNvPr id="3" name="Content Placeholder 2"/>
          <p:cNvSpPr>
            <a:spLocks noGrp="1"/>
          </p:cNvSpPr>
          <p:nvPr>
            <p:ph idx="1"/>
          </p:nvPr>
        </p:nvSpPr>
        <p:spPr>
          <a:xfrm>
            <a:off x="1043492" y="1676400"/>
            <a:ext cx="6777317" cy="4156229"/>
          </a:xfrm>
        </p:spPr>
        <p:txBody>
          <a:bodyPr>
            <a:normAutofit fontScale="92500" lnSpcReduction="20000"/>
          </a:bodyPr>
          <a:lstStyle/>
          <a:p>
            <a:pPr marL="68580" indent="0">
              <a:buNone/>
            </a:pPr>
            <a:r>
              <a:rPr lang="en-US" dirty="0"/>
              <a:t> </a:t>
            </a:r>
            <a:endParaRPr lang="en-US" dirty="0" smtClean="0"/>
          </a:p>
          <a:p>
            <a:pPr marL="68580" indent="0" algn="just">
              <a:buNone/>
            </a:pPr>
            <a:r>
              <a:rPr lang="en-US" dirty="0" smtClean="0"/>
              <a:t>A zoning </a:t>
            </a:r>
            <a:r>
              <a:rPr lang="en-US" dirty="0"/>
              <a:t>ordinance that permits any "assembly," as defined by dictionaries, to locate in a district must permit a church to locate there as </a:t>
            </a:r>
            <a:r>
              <a:rPr lang="en-US" dirty="0" smtClean="0"/>
              <a:t>well, </a:t>
            </a:r>
            <a:r>
              <a:rPr lang="en-US" dirty="0"/>
              <a:t>even if the only secular assemblies permitted are hospital operating theaters, bus terminals, air raid shelters, restaurants that have private dining rooms in which a book club or professional association might meet, and sports stadiums. </a:t>
            </a:r>
            <a:r>
              <a:rPr lang="en-US" dirty="0" smtClean="0"/>
              <a:t>Thus, private </a:t>
            </a:r>
            <a:r>
              <a:rPr lang="en-US" dirty="0"/>
              <a:t>clubs are allowed, so must </a:t>
            </a:r>
            <a:r>
              <a:rPr lang="en-US" dirty="0" smtClean="0"/>
              <a:t>churches. </a:t>
            </a:r>
          </a:p>
          <a:p>
            <a:pPr marL="68580" indent="0" algn="just">
              <a:buNone/>
            </a:pPr>
            <a:endParaRPr lang="en-US" dirty="0"/>
          </a:p>
          <a:p>
            <a:r>
              <a:rPr lang="en-US" i="1" dirty="0"/>
              <a:t>Midrash Sephardi, Inc. v. Town of Surfside</a:t>
            </a:r>
            <a:r>
              <a:rPr lang="en-US" dirty="0"/>
              <a:t>, 366 F.3d 1214, 1230-31 (11th Cir. </a:t>
            </a:r>
            <a:r>
              <a:rPr lang="en-US" dirty="0" smtClean="0"/>
              <a:t>2004)</a:t>
            </a: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45</a:t>
            </a:fld>
            <a:endParaRPr lang="en-US"/>
          </a:p>
        </p:txBody>
      </p:sp>
    </p:spTree>
    <p:extLst>
      <p:ext uri="{BB962C8B-B14F-4D97-AF65-F5344CB8AC3E}">
        <p14:creationId xmlns:p14="http://schemas.microsoft.com/office/powerpoint/2010/main" val="1253809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sz="2800" dirty="0" smtClean="0"/>
              <a:t>The Third Circuit Equal Terms Test</a:t>
            </a:r>
            <a:endParaRPr lang="en-US" sz="2800" dirty="0"/>
          </a:p>
        </p:txBody>
      </p:sp>
      <p:sp>
        <p:nvSpPr>
          <p:cNvPr id="3" name="Content Placeholder 2"/>
          <p:cNvSpPr>
            <a:spLocks noGrp="1"/>
          </p:cNvSpPr>
          <p:nvPr>
            <p:ph idx="1"/>
          </p:nvPr>
        </p:nvSpPr>
        <p:spPr>
          <a:xfrm>
            <a:off x="1043492" y="1828800"/>
            <a:ext cx="6777317" cy="4003829"/>
          </a:xfrm>
        </p:spPr>
        <p:txBody>
          <a:bodyPr>
            <a:normAutofit fontScale="92500"/>
          </a:bodyPr>
          <a:lstStyle/>
          <a:p>
            <a:pPr marL="68580" indent="0" algn="just">
              <a:buNone/>
            </a:pPr>
            <a:r>
              <a:rPr lang="en-US" dirty="0" smtClean="0"/>
              <a:t>A </a:t>
            </a:r>
            <a:r>
              <a:rPr lang="en-US" dirty="0"/>
              <a:t>regulation will violate the Equal Terms provision </a:t>
            </a:r>
            <a:r>
              <a:rPr lang="en-US" dirty="0" smtClean="0"/>
              <a:t>if </a:t>
            </a:r>
            <a:r>
              <a:rPr lang="en-US" dirty="0"/>
              <a:t>it treats religious assemblies or institutions </a:t>
            </a:r>
            <a:r>
              <a:rPr lang="en-US" dirty="0" smtClean="0"/>
              <a:t>worse than </a:t>
            </a:r>
            <a:r>
              <a:rPr lang="en-US" dirty="0"/>
              <a:t>secular assemblies </a:t>
            </a:r>
            <a:r>
              <a:rPr lang="en-US" dirty="0" smtClean="0"/>
              <a:t>that </a:t>
            </a:r>
            <a:r>
              <a:rPr lang="en-US" dirty="0"/>
              <a:t>are similarly situated as to the regulatory </a:t>
            </a:r>
            <a:r>
              <a:rPr lang="en-US" dirty="0" smtClean="0"/>
              <a:t>purpose. A secular </a:t>
            </a:r>
            <a:r>
              <a:rPr lang="en-US" dirty="0"/>
              <a:t>comparator </a:t>
            </a:r>
            <a:r>
              <a:rPr lang="en-US" dirty="0" smtClean="0"/>
              <a:t>is needed </a:t>
            </a:r>
            <a:r>
              <a:rPr lang="en-US" dirty="0"/>
              <a:t>to </a:t>
            </a:r>
            <a:r>
              <a:rPr lang="en-US" dirty="0" smtClean="0"/>
              <a:t>demonstrate the impact of the </a:t>
            </a:r>
            <a:r>
              <a:rPr lang="en-US" dirty="0"/>
              <a:t>regulatory purpose in the same way that the religious assembly would. </a:t>
            </a:r>
            <a:r>
              <a:rPr lang="en-US" dirty="0" smtClean="0"/>
              <a:t>Once established, strict liability.</a:t>
            </a:r>
            <a:endParaRPr lang="en-US" dirty="0"/>
          </a:p>
          <a:p>
            <a:pPr marL="68580" indent="0" algn="just">
              <a:buNone/>
            </a:pPr>
            <a:endParaRPr lang="en-US" i="1" dirty="0" smtClean="0"/>
          </a:p>
          <a:p>
            <a:pPr marL="68580" indent="0" algn="just">
              <a:buNone/>
            </a:pPr>
            <a:r>
              <a:rPr lang="en-US" i="1" dirty="0" smtClean="0"/>
              <a:t>Lighthouse </a:t>
            </a:r>
            <a:r>
              <a:rPr lang="en-US" i="1" dirty="0"/>
              <a:t>Institute for Evangelism, Inc. v. City of Long Branch</a:t>
            </a:r>
            <a:r>
              <a:rPr lang="en-US" dirty="0"/>
              <a:t>, 510 F.3d 253, 266 (3d Cir. 2007). </a:t>
            </a:r>
          </a:p>
          <a:p>
            <a:pPr marL="68580" indent="0" algn="just">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46</a:t>
            </a:fld>
            <a:endParaRPr lang="en-US"/>
          </a:p>
        </p:txBody>
      </p:sp>
    </p:spTree>
    <p:extLst>
      <p:ext uri="{BB962C8B-B14F-4D97-AF65-F5344CB8AC3E}">
        <p14:creationId xmlns:p14="http://schemas.microsoft.com/office/powerpoint/2010/main" val="1446888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sz="2800" dirty="0" smtClean="0"/>
              <a:t>The Seventh and Ninth Circuit Equal Terms Test</a:t>
            </a:r>
            <a:endParaRPr lang="en-US" sz="2800" dirty="0"/>
          </a:p>
        </p:txBody>
      </p:sp>
      <p:sp>
        <p:nvSpPr>
          <p:cNvPr id="3" name="Content Placeholder 2"/>
          <p:cNvSpPr>
            <a:spLocks noGrp="1"/>
          </p:cNvSpPr>
          <p:nvPr>
            <p:ph idx="1"/>
          </p:nvPr>
        </p:nvSpPr>
        <p:spPr>
          <a:xfrm>
            <a:off x="1043492" y="1676400"/>
            <a:ext cx="6777317" cy="4156229"/>
          </a:xfrm>
        </p:spPr>
        <p:txBody>
          <a:bodyPr>
            <a:normAutofit fontScale="92500" lnSpcReduction="20000"/>
          </a:bodyPr>
          <a:lstStyle/>
          <a:p>
            <a:pPr marL="68580" indent="0" algn="just">
              <a:buNone/>
            </a:pPr>
            <a:r>
              <a:rPr lang="en-US" dirty="0" smtClean="0"/>
              <a:t>The </a:t>
            </a:r>
            <a:r>
              <a:rPr lang="en-US" dirty="0"/>
              <a:t>city violates the Equal Terms provision only when a church is treated on a less than equal basis with a secular comparator, similarly situated with respect to an accepted zoning </a:t>
            </a:r>
            <a:r>
              <a:rPr lang="en-US" dirty="0" smtClean="0"/>
              <a:t>criteria.</a:t>
            </a:r>
            <a:r>
              <a:rPr lang="en-US" dirty="0"/>
              <a:t> </a:t>
            </a:r>
            <a:r>
              <a:rPr lang="en-US" dirty="0" smtClean="0"/>
              <a:t>While </a:t>
            </a:r>
            <a:r>
              <a:rPr lang="en-US" dirty="0"/>
              <a:t>still somewhat restrictive in terms of available secular comparators, this test is theoretically more objective since criteria are typically less open to interpretation than an abstract purpose might be</a:t>
            </a:r>
            <a:r>
              <a:rPr lang="en-US" dirty="0" smtClean="0"/>
              <a:t>.</a:t>
            </a:r>
          </a:p>
          <a:p>
            <a:pPr marL="68580" indent="0" algn="just">
              <a:buNone/>
            </a:pPr>
            <a:endParaRPr lang="en-US" dirty="0"/>
          </a:p>
          <a:p>
            <a:pPr marL="68580" indent="0" algn="just">
              <a:buNone/>
            </a:pPr>
            <a:r>
              <a:rPr lang="en-US" i="1" dirty="0"/>
              <a:t>River of Life Kingdom Ministries v. </a:t>
            </a:r>
            <a:r>
              <a:rPr lang="en-US" i="1" dirty="0" err="1"/>
              <a:t>Vill</a:t>
            </a:r>
            <a:r>
              <a:rPr lang="en-US" i="1" dirty="0"/>
              <a:t>. of Hazel Crest</a:t>
            </a:r>
            <a:r>
              <a:rPr lang="en-US" dirty="0"/>
              <a:t>, 611 F.3d 367, 371 (7th Cir. 2010); </a:t>
            </a:r>
            <a:r>
              <a:rPr lang="en-US" i="1" dirty="0"/>
              <a:t>Centro Familiar</a:t>
            </a:r>
            <a:r>
              <a:rPr lang="en-US" dirty="0"/>
              <a:t> </a:t>
            </a:r>
            <a:r>
              <a:rPr lang="en-US" i="1" dirty="0"/>
              <a:t>Cristiano </a:t>
            </a:r>
            <a:r>
              <a:rPr lang="en-US" i="1" dirty="0" err="1"/>
              <a:t>Buenas</a:t>
            </a:r>
            <a:r>
              <a:rPr lang="en-US" i="1" dirty="0"/>
              <a:t> </a:t>
            </a:r>
            <a:r>
              <a:rPr lang="en-US" i="1" dirty="0" err="1"/>
              <a:t>Nuevas</a:t>
            </a:r>
            <a:r>
              <a:rPr lang="en-US" i="1" dirty="0"/>
              <a:t> v. City of Yuma</a:t>
            </a:r>
            <a:r>
              <a:rPr lang="en-US" dirty="0"/>
              <a:t>, 651 F.3d 1163, 1173 (9th Cir. 2011), </a:t>
            </a:r>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47</a:t>
            </a:fld>
            <a:endParaRPr lang="en-US"/>
          </a:p>
        </p:txBody>
      </p:sp>
    </p:spTree>
    <p:extLst>
      <p:ext uri="{BB962C8B-B14F-4D97-AF65-F5344CB8AC3E}">
        <p14:creationId xmlns:p14="http://schemas.microsoft.com/office/powerpoint/2010/main" val="1083074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sz="3200" dirty="0" smtClean="0"/>
              <a:t>The Fifth Circuit Equal Terms Test</a:t>
            </a:r>
            <a:endParaRPr lang="en-US" sz="3200" dirty="0"/>
          </a:p>
        </p:txBody>
      </p:sp>
      <p:sp>
        <p:nvSpPr>
          <p:cNvPr id="3" name="Content Placeholder 2"/>
          <p:cNvSpPr>
            <a:spLocks noGrp="1"/>
          </p:cNvSpPr>
          <p:nvPr>
            <p:ph idx="1"/>
          </p:nvPr>
        </p:nvSpPr>
        <p:spPr>
          <a:xfrm>
            <a:off x="1043492" y="1752600"/>
            <a:ext cx="6777317" cy="4080029"/>
          </a:xfrm>
        </p:spPr>
        <p:txBody>
          <a:bodyPr>
            <a:normAutofit fontScale="70000" lnSpcReduction="20000"/>
          </a:bodyPr>
          <a:lstStyle/>
          <a:p>
            <a:pPr marL="68580" indent="0" algn="just">
              <a:buNone/>
            </a:pPr>
            <a:r>
              <a:rPr lang="en-US" dirty="0" smtClean="0"/>
              <a:t>The 'less than equal terms' must be measured by the ordinance itself and the criteria by which it treats institutions differently. In accord with this instruction, and building on the similar approaches of our sister circuits, we must determine: (1) the regulatory purpose or zoning criterion behind the regulation at issue, as stated explicitly in the text of the ordinance or regulation; and (2) whether the religious assembly or institution is treated as well as every other nonreligious assembly or institution that is "similarly situated" with respect to the stated purpose or criterion. Where, as here, the religious assembly or institution establishes a prima facie case, the government must affirmatively satisfy this two-part test to bear its burden of persuasion on this element of the plaintiff's Equal Terms Clause claim </a:t>
            </a:r>
          </a:p>
          <a:p>
            <a:pPr marL="68580" indent="0" algn="just">
              <a:buNone/>
            </a:pPr>
            <a:endParaRPr lang="en-US" i="1" dirty="0"/>
          </a:p>
          <a:p>
            <a:pPr marL="68580" indent="0" algn="just">
              <a:buNone/>
            </a:pPr>
            <a:r>
              <a:rPr lang="en-US" i="1" dirty="0" smtClean="0"/>
              <a:t>Opulent </a:t>
            </a:r>
            <a:r>
              <a:rPr lang="en-US" i="1" dirty="0"/>
              <a:t>Life Church v. City of Holly Springs Miss.</a:t>
            </a:r>
            <a:r>
              <a:rPr lang="en-US" dirty="0"/>
              <a:t>, 697 F.3d 279 (5th Cir. 2012)</a:t>
            </a:r>
          </a:p>
          <a:p>
            <a:pPr marL="68580" indent="0">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48</a:t>
            </a:fld>
            <a:endParaRPr lang="en-US"/>
          </a:p>
        </p:txBody>
      </p:sp>
    </p:spTree>
    <p:extLst>
      <p:ext uri="{BB962C8B-B14F-4D97-AF65-F5344CB8AC3E}">
        <p14:creationId xmlns:p14="http://schemas.microsoft.com/office/powerpoint/2010/main" val="1409853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762000"/>
            <a:ext cx="7024744" cy="685800"/>
          </a:xfrm>
        </p:spPr>
        <p:txBody>
          <a:bodyPr>
            <a:normAutofit fontScale="90000"/>
          </a:bodyPr>
          <a:lstStyle/>
          <a:p>
            <a:pPr algn="ctr"/>
            <a:r>
              <a:rPr lang="en-US" dirty="0"/>
              <a:t>Equal Treatment</a:t>
            </a:r>
          </a:p>
        </p:txBody>
      </p:sp>
      <p:sp>
        <p:nvSpPr>
          <p:cNvPr id="4" name="Footer Placeholder 3"/>
          <p:cNvSpPr>
            <a:spLocks noGrp="1"/>
          </p:cNvSpPr>
          <p:nvPr>
            <p:ph type="ftr" sz="quarter" idx="11"/>
          </p:nvPr>
        </p:nvSpPr>
        <p:spPr>
          <a:xfrm>
            <a:off x="2781300" y="6172200"/>
            <a:ext cx="3581400" cy="384048"/>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49</a:t>
            </a:fld>
            <a:endParaRPr lang="en-US"/>
          </a:p>
        </p:txBody>
      </p:sp>
      <p:sp>
        <p:nvSpPr>
          <p:cNvPr id="6" name="Content Placeholder 5"/>
          <p:cNvSpPr>
            <a:spLocks noGrp="1"/>
          </p:cNvSpPr>
          <p:nvPr>
            <p:ph sz="quarter" idx="13"/>
          </p:nvPr>
        </p:nvSpPr>
        <p:spPr>
          <a:xfrm>
            <a:off x="1042416" y="1600200"/>
            <a:ext cx="3419856" cy="4206240"/>
          </a:xfrm>
        </p:spPr>
        <p:txBody>
          <a:bodyPr>
            <a:normAutofit/>
          </a:bodyPr>
          <a:lstStyle/>
          <a:p>
            <a:pPr algn="ctr">
              <a:spcBef>
                <a:spcPct val="0"/>
              </a:spcBef>
              <a:buNone/>
            </a:pPr>
            <a:endParaRPr lang="en-US" sz="2000" dirty="0" smtClean="0"/>
          </a:p>
          <a:p>
            <a:pPr algn="ctr">
              <a:spcBef>
                <a:spcPct val="0"/>
              </a:spcBef>
              <a:buNone/>
            </a:pPr>
            <a:r>
              <a:rPr lang="en-US" sz="2000" dirty="0" smtClean="0"/>
              <a:t>11</a:t>
            </a:r>
            <a:r>
              <a:rPr lang="en-US" sz="2000" baseline="30000" dirty="0" smtClean="0"/>
              <a:t>th</a:t>
            </a:r>
            <a:r>
              <a:rPr lang="en-US" sz="2000" dirty="0" smtClean="0"/>
              <a:t> </a:t>
            </a:r>
            <a:r>
              <a:rPr lang="en-US" sz="2000" dirty="0"/>
              <a:t>Circuit</a:t>
            </a:r>
          </a:p>
          <a:p>
            <a:pPr algn="ctr">
              <a:spcBef>
                <a:spcPct val="0"/>
              </a:spcBef>
              <a:buNone/>
            </a:pPr>
            <a:r>
              <a:rPr lang="en-US" sz="2000" i="1" dirty="0"/>
              <a:t>Midrash Sephardi</a:t>
            </a:r>
            <a:endParaRPr lang="en-US" sz="2000" dirty="0"/>
          </a:p>
          <a:p>
            <a:pPr>
              <a:spcBef>
                <a:spcPct val="0"/>
              </a:spcBef>
              <a:spcAft>
                <a:spcPct val="25000"/>
              </a:spcAft>
              <a:buNone/>
            </a:pPr>
            <a:r>
              <a:rPr lang="en-US" dirty="0"/>
              <a:t>	</a:t>
            </a:r>
          </a:p>
          <a:p>
            <a:pPr>
              <a:spcBef>
                <a:spcPct val="0"/>
              </a:spcBef>
              <a:spcAft>
                <a:spcPct val="25000"/>
              </a:spcAft>
              <a:buNone/>
            </a:pPr>
            <a:r>
              <a:rPr lang="en-US" dirty="0"/>
              <a:t>	If the ordinance allows </a:t>
            </a:r>
            <a:r>
              <a:rPr lang="en-US" i="1" dirty="0">
                <a:solidFill>
                  <a:srgbClr val="FF0000"/>
                </a:solidFill>
              </a:rPr>
              <a:t>any</a:t>
            </a:r>
            <a:r>
              <a:rPr lang="en-US" dirty="0"/>
              <a:t> secular assembly </a:t>
            </a:r>
            <a:r>
              <a:rPr lang="en-US" dirty="0" smtClean="0"/>
              <a:t>use, </a:t>
            </a:r>
            <a:r>
              <a:rPr lang="en-US" dirty="0"/>
              <a:t>it must allow a religious assembly </a:t>
            </a:r>
            <a:r>
              <a:rPr lang="en-US" dirty="0" smtClean="0"/>
              <a:t>use</a:t>
            </a:r>
            <a:endParaRPr lang="en-US" dirty="0"/>
          </a:p>
        </p:txBody>
      </p:sp>
      <p:sp>
        <p:nvSpPr>
          <p:cNvPr id="7" name="Content Placeholder 6"/>
          <p:cNvSpPr>
            <a:spLocks noGrp="1"/>
          </p:cNvSpPr>
          <p:nvPr>
            <p:ph sz="quarter" idx="14"/>
          </p:nvPr>
        </p:nvSpPr>
        <p:spPr>
          <a:xfrm>
            <a:off x="4645152" y="1524000"/>
            <a:ext cx="3419856" cy="4282439"/>
          </a:xfrm>
        </p:spPr>
        <p:txBody>
          <a:bodyPr>
            <a:normAutofit/>
          </a:bodyPr>
          <a:lstStyle/>
          <a:p>
            <a:pPr algn="ctr">
              <a:spcBef>
                <a:spcPct val="0"/>
              </a:spcBef>
              <a:buNone/>
            </a:pPr>
            <a:endParaRPr lang="en-US" sz="2000" dirty="0" smtClean="0"/>
          </a:p>
          <a:p>
            <a:pPr algn="ctr">
              <a:spcBef>
                <a:spcPct val="0"/>
              </a:spcBef>
              <a:buNone/>
            </a:pPr>
            <a:r>
              <a:rPr lang="en-US" sz="2000" dirty="0" smtClean="0"/>
              <a:t>3</a:t>
            </a:r>
            <a:r>
              <a:rPr lang="en-US" sz="2000" baseline="30000" dirty="0" smtClean="0"/>
              <a:t>rd</a:t>
            </a:r>
            <a:r>
              <a:rPr lang="en-US" sz="2000" dirty="0" smtClean="0"/>
              <a:t> </a:t>
            </a:r>
            <a:r>
              <a:rPr lang="en-US" sz="2000" dirty="0"/>
              <a:t>Circuit</a:t>
            </a:r>
          </a:p>
          <a:p>
            <a:pPr algn="ctr">
              <a:spcBef>
                <a:spcPct val="0"/>
              </a:spcBef>
              <a:buNone/>
            </a:pPr>
            <a:r>
              <a:rPr lang="en-US" sz="2000" i="1" dirty="0"/>
              <a:t>	Lighthouse Institute</a:t>
            </a:r>
            <a:r>
              <a:rPr lang="en-US" i="1" dirty="0"/>
              <a:t> </a:t>
            </a:r>
            <a:r>
              <a:rPr lang="en-US" dirty="0"/>
              <a:t> </a:t>
            </a:r>
          </a:p>
          <a:p>
            <a:pPr>
              <a:spcBef>
                <a:spcPct val="0"/>
              </a:spcBef>
              <a:spcAft>
                <a:spcPct val="25000"/>
              </a:spcAft>
              <a:buNone/>
            </a:pPr>
            <a:endParaRPr lang="en-US" sz="1400" dirty="0"/>
          </a:p>
          <a:p>
            <a:pPr>
              <a:spcBef>
                <a:spcPct val="0"/>
              </a:spcBef>
              <a:spcAft>
                <a:spcPct val="25000"/>
              </a:spcAft>
              <a:buNone/>
            </a:pPr>
            <a:r>
              <a:rPr lang="en-US" dirty="0"/>
              <a:t>  	</a:t>
            </a:r>
            <a:r>
              <a:rPr lang="en-US" dirty="0" smtClean="0"/>
              <a:t>Equal </a:t>
            </a:r>
            <a:r>
              <a:rPr lang="en-US" dirty="0"/>
              <a:t>terms violated only if ordinance treats religious use less well than secular use that is </a:t>
            </a:r>
            <a:r>
              <a:rPr lang="en-US" i="1" dirty="0">
                <a:solidFill>
                  <a:srgbClr val="FF0000"/>
                </a:solidFill>
              </a:rPr>
              <a:t>similarly situated as to the regulatory </a:t>
            </a:r>
            <a:r>
              <a:rPr lang="en-US" i="1" dirty="0" smtClean="0">
                <a:solidFill>
                  <a:srgbClr val="FF0000"/>
                </a:solidFill>
              </a:rPr>
              <a:t>purpose</a:t>
            </a:r>
            <a:endParaRPr lang="en-US" i="1" dirty="0">
              <a:solidFill>
                <a:srgbClr val="FF0000"/>
              </a:solidFill>
            </a:endParaRPr>
          </a:p>
        </p:txBody>
      </p:sp>
    </p:spTree>
    <p:extLst>
      <p:ext uri="{BB962C8B-B14F-4D97-AF65-F5344CB8AC3E}">
        <p14:creationId xmlns:p14="http://schemas.microsoft.com/office/powerpoint/2010/main" val="399799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685800" y="1524000"/>
            <a:ext cx="7772400" cy="4419600"/>
          </a:xfrm>
        </p:spPr>
        <p:txBody>
          <a:bodyPr>
            <a:normAutofit fontScale="25000" lnSpcReduction="20000"/>
          </a:bodyPr>
          <a:lstStyle/>
          <a:p>
            <a:pPr marL="109728" indent="0" eaLnBrk="1" fontAlgn="auto" hangingPunct="1">
              <a:lnSpc>
                <a:spcPct val="90000"/>
              </a:lnSpc>
              <a:spcAft>
                <a:spcPts val="0"/>
              </a:spcAft>
              <a:buNone/>
              <a:defRPr/>
            </a:pPr>
            <a:r>
              <a:rPr lang="en-US" sz="8000" i="1" dirty="0" err="1"/>
              <a:t>Sherbert</a:t>
            </a:r>
            <a:r>
              <a:rPr lang="en-US" sz="8000" i="1" dirty="0"/>
              <a:t> v. </a:t>
            </a:r>
            <a:r>
              <a:rPr lang="en-US" sz="8000" i="1" dirty="0" err="1"/>
              <a:t>Verner</a:t>
            </a:r>
            <a:r>
              <a:rPr lang="en-US" sz="8000" dirty="0"/>
              <a:t>, 374 U.S. 398 (1963)</a:t>
            </a:r>
          </a:p>
          <a:p>
            <a:pPr marL="68580" indent="0">
              <a:buNone/>
            </a:pPr>
            <a:endParaRPr lang="en-US" sz="6000" dirty="0"/>
          </a:p>
          <a:p>
            <a:r>
              <a:rPr lang="en-US" sz="8000" dirty="0" smtClean="0"/>
              <a:t>The Court </a:t>
            </a:r>
            <a:r>
              <a:rPr lang="en-US" sz="8000" dirty="0"/>
              <a:t>must </a:t>
            </a:r>
            <a:r>
              <a:rPr lang="en-US" sz="8000" dirty="0" smtClean="0"/>
              <a:t>determine: </a:t>
            </a:r>
            <a:endParaRPr lang="en-US" sz="8000" dirty="0"/>
          </a:p>
          <a:p>
            <a:pPr lvl="1"/>
            <a:r>
              <a:rPr lang="en-US" sz="8000" dirty="0"/>
              <a:t>whether the person has a claim involving a sincere religious belief, </a:t>
            </a:r>
            <a:r>
              <a:rPr lang="en-US" sz="8000" dirty="0" smtClean="0"/>
              <a:t>and;</a:t>
            </a:r>
          </a:p>
          <a:p>
            <a:pPr marL="365760" lvl="1" indent="0">
              <a:buNone/>
            </a:pPr>
            <a:endParaRPr lang="en-US" sz="6000" dirty="0"/>
          </a:p>
          <a:p>
            <a:pPr lvl="1"/>
            <a:r>
              <a:rPr lang="en-US" sz="8000" dirty="0"/>
              <a:t>whether the government action is a substantial burden on the person’s ability to act on that belief</a:t>
            </a:r>
            <a:r>
              <a:rPr lang="en-US" sz="8000" dirty="0" smtClean="0"/>
              <a:t>.</a:t>
            </a:r>
          </a:p>
          <a:p>
            <a:pPr lvl="1"/>
            <a:endParaRPr lang="en-US" sz="6000" dirty="0"/>
          </a:p>
          <a:p>
            <a:r>
              <a:rPr lang="en-US" sz="8000" dirty="0"/>
              <a:t>If these two elements are established, </a:t>
            </a:r>
            <a:r>
              <a:rPr lang="en-US" sz="8000" dirty="0" smtClean="0"/>
              <a:t>the </a:t>
            </a:r>
            <a:r>
              <a:rPr lang="en-US" sz="8000" dirty="0"/>
              <a:t>government must </a:t>
            </a:r>
            <a:r>
              <a:rPr lang="en-US" sz="8000" dirty="0" smtClean="0"/>
              <a:t>prove:</a:t>
            </a:r>
            <a:endParaRPr lang="en-US" sz="8000" dirty="0"/>
          </a:p>
          <a:p>
            <a:pPr lvl="1"/>
            <a:r>
              <a:rPr lang="en-US" sz="8000" dirty="0"/>
              <a:t>t</a:t>
            </a:r>
            <a:r>
              <a:rPr lang="en-US" sz="8000" dirty="0" smtClean="0"/>
              <a:t>hat </a:t>
            </a:r>
            <a:r>
              <a:rPr lang="en-US" sz="8000" dirty="0"/>
              <a:t>it is acting in furtherance of a </a:t>
            </a:r>
            <a:r>
              <a:rPr lang="en-US" sz="8000" dirty="0" smtClean="0"/>
              <a:t>compelling state interest, and;</a:t>
            </a:r>
          </a:p>
          <a:p>
            <a:pPr marL="365760" lvl="1" indent="0">
              <a:buNone/>
            </a:pPr>
            <a:endParaRPr lang="en-US" sz="6000" dirty="0"/>
          </a:p>
          <a:p>
            <a:pPr lvl="1"/>
            <a:r>
              <a:rPr lang="en-US" sz="8000" dirty="0"/>
              <a:t>that it has pursued that interest in the manner least restrictive, or least burdensome, to religion.</a:t>
            </a:r>
          </a:p>
          <a:p>
            <a:pPr marL="365760" indent="-256032">
              <a:lnSpc>
                <a:spcPct val="90000"/>
              </a:lnSpc>
              <a:buFont typeface="Wingdings 3"/>
              <a:buChar char=""/>
              <a:defRPr/>
            </a:pPr>
            <a:endParaRPr lang="en-US" sz="4800" dirty="0" smtClean="0"/>
          </a:p>
          <a:p>
            <a:pPr marL="365760" indent="-256032" eaLnBrk="1" fontAlgn="auto" hangingPunct="1">
              <a:lnSpc>
                <a:spcPct val="90000"/>
              </a:lnSpc>
              <a:spcAft>
                <a:spcPts val="0"/>
              </a:spcAft>
              <a:buFont typeface="Wingdings 3"/>
              <a:buChar char=""/>
              <a:defRPr/>
            </a:pPr>
            <a:endParaRPr lang="en-US" sz="3200" dirty="0" smtClean="0"/>
          </a:p>
          <a:p>
            <a:pPr marL="365760" indent="-256032" eaLnBrk="1" fontAlgn="auto" hangingPunct="1">
              <a:lnSpc>
                <a:spcPct val="90000"/>
              </a:lnSpc>
              <a:spcAft>
                <a:spcPts val="0"/>
              </a:spcAft>
              <a:buFont typeface="Wingdings 3"/>
              <a:buChar char=""/>
              <a:defRPr/>
            </a:pPr>
            <a:endParaRPr lang="en-US" sz="3200" dirty="0" smtClean="0"/>
          </a:p>
          <a:p>
            <a:pPr marL="109728" indent="0" eaLnBrk="1" fontAlgn="auto" hangingPunct="1">
              <a:lnSpc>
                <a:spcPct val="90000"/>
              </a:lnSpc>
              <a:spcAft>
                <a:spcPts val="0"/>
              </a:spcAft>
              <a:buNone/>
              <a:defRPr/>
            </a:pPr>
            <a:endParaRPr lang="en-US" sz="3200" dirty="0" smtClean="0"/>
          </a:p>
          <a:p>
            <a:pPr marL="365760" indent="-256032" eaLnBrk="1" fontAlgn="auto" hangingPunct="1">
              <a:lnSpc>
                <a:spcPct val="90000"/>
              </a:lnSpc>
              <a:spcAft>
                <a:spcPts val="0"/>
              </a:spcAft>
              <a:buFont typeface="Wingdings 3"/>
              <a:buChar char=""/>
              <a:defRPr/>
            </a:pPr>
            <a:endParaRPr lang="en-US" sz="3200" dirty="0" smtClean="0"/>
          </a:p>
          <a:p>
            <a:pPr marL="365760" indent="-256032" eaLnBrk="1" fontAlgn="auto" hangingPunct="1">
              <a:lnSpc>
                <a:spcPct val="90000"/>
              </a:lnSpc>
              <a:spcAft>
                <a:spcPts val="0"/>
              </a:spcAft>
              <a:buFont typeface="Wingdings 3"/>
              <a:buChar char=""/>
              <a:defRPr/>
            </a:pPr>
            <a:endParaRPr lang="en-US" sz="2800" dirty="0"/>
          </a:p>
        </p:txBody>
      </p:sp>
      <p:sp>
        <p:nvSpPr>
          <p:cNvPr id="79874" name="Rectangle 2"/>
          <p:cNvSpPr>
            <a:spLocks noGrp="1" noChangeArrowheads="1"/>
          </p:cNvSpPr>
          <p:nvPr>
            <p:ph type="title"/>
          </p:nvPr>
        </p:nvSpPr>
        <p:spPr>
          <a:xfrm>
            <a:off x="685800" y="457200"/>
            <a:ext cx="7772400" cy="838200"/>
          </a:xfrm>
        </p:spPr>
        <p:txBody>
          <a:bodyPr>
            <a:normAutofit/>
          </a:bodyPr>
          <a:lstStyle/>
          <a:p>
            <a:pPr eaLnBrk="1" fontAlgn="auto" hangingPunct="1">
              <a:spcAft>
                <a:spcPts val="0"/>
              </a:spcAft>
              <a:defRPr/>
            </a:pPr>
            <a:r>
              <a:rPr lang="en-US" sz="3200" dirty="0"/>
              <a:t>Free Exercise Jurisprudence</a:t>
            </a:r>
          </a:p>
        </p:txBody>
      </p:sp>
      <p:sp>
        <p:nvSpPr>
          <p:cNvPr id="2" name="TextBox 1"/>
          <p:cNvSpPr txBox="1"/>
          <p:nvPr/>
        </p:nvSpPr>
        <p:spPr>
          <a:xfrm>
            <a:off x="4495800" y="6019800"/>
            <a:ext cx="3581400" cy="276999"/>
          </a:xfrm>
          <a:prstGeom prst="rect">
            <a:avLst/>
          </a:prstGeom>
          <a:noFill/>
        </p:spPr>
        <p:txBody>
          <a:bodyPr wrap="square" rtlCol="0">
            <a:spAutoFit/>
          </a:bodyPr>
          <a:lstStyle/>
          <a:p>
            <a:r>
              <a:rPr lang="en-US" sz="1200" dirty="0">
                <a:solidFill>
                  <a:schemeClr val="tx2"/>
                </a:solidFill>
              </a:rPr>
              <a:t>2014 ABA MIDYEAR MEETING, HOUSTON, TX.</a:t>
            </a:r>
          </a:p>
        </p:txBody>
      </p:sp>
    </p:spTree>
    <p:extLst>
      <p:ext uri="{BB962C8B-B14F-4D97-AF65-F5344CB8AC3E}">
        <p14:creationId xmlns:p14="http://schemas.microsoft.com/office/powerpoint/2010/main" val="628855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Mooting the Facial Equal Terms Claims	</a:t>
            </a:r>
            <a:endParaRPr lang="en-US" dirty="0"/>
          </a:p>
        </p:txBody>
      </p:sp>
      <p:sp>
        <p:nvSpPr>
          <p:cNvPr id="3" name="Content Placeholder 2"/>
          <p:cNvSpPr>
            <a:spLocks noGrp="1"/>
          </p:cNvSpPr>
          <p:nvPr>
            <p:ph idx="1"/>
          </p:nvPr>
        </p:nvSpPr>
        <p:spPr/>
        <p:txBody>
          <a:bodyPr/>
          <a:lstStyle/>
          <a:p>
            <a:pPr marL="68580" indent="0" algn="just">
              <a:buNone/>
            </a:pPr>
            <a:r>
              <a:rPr lang="en-US" dirty="0" smtClean="0"/>
              <a:t>Trend is allowing communities to moot a facial challenge by changing the ordinance.  Injunctive claims are mooted, but damages can be pursued.  </a:t>
            </a:r>
            <a:endParaRPr lang="en-US" dirty="0"/>
          </a:p>
          <a:p>
            <a:pPr marL="68580" indent="0">
              <a:buNone/>
            </a:pPr>
            <a:endParaRPr lang="en-US" i="1" dirty="0" smtClean="0"/>
          </a:p>
          <a:p>
            <a:r>
              <a:rPr lang="en-US" i="1" dirty="0" smtClean="0"/>
              <a:t>Opulent </a:t>
            </a:r>
            <a:r>
              <a:rPr lang="en-US" i="1" dirty="0"/>
              <a:t>Life Church v. City of Holly Springs Miss.</a:t>
            </a:r>
            <a:r>
              <a:rPr lang="en-US" dirty="0"/>
              <a:t>, 697 F.3d 279 (5th Cir. 2012)</a:t>
            </a:r>
          </a:p>
          <a:p>
            <a:pPr marL="68580" indent="0">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50</a:t>
            </a:fld>
            <a:endParaRPr lang="en-US"/>
          </a:p>
        </p:txBody>
      </p:sp>
    </p:spTree>
    <p:extLst>
      <p:ext uri="{BB962C8B-B14F-4D97-AF65-F5344CB8AC3E}">
        <p14:creationId xmlns:p14="http://schemas.microsoft.com/office/powerpoint/2010/main" val="1859765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572536"/>
          </a:xfrm>
        </p:spPr>
        <p:txBody>
          <a:bodyPr>
            <a:normAutofit fontScale="90000"/>
          </a:bodyPr>
          <a:lstStyle/>
          <a:p>
            <a:pPr algn="ctr"/>
            <a:r>
              <a:rPr lang="en-US" dirty="0" smtClean="0"/>
              <a:t>Nondiscrimination Claims</a:t>
            </a:r>
            <a:endParaRPr lang="en-US" dirty="0"/>
          </a:p>
        </p:txBody>
      </p:sp>
      <p:sp>
        <p:nvSpPr>
          <p:cNvPr id="2" name="Content Placeholder 1"/>
          <p:cNvSpPr>
            <a:spLocks noGrp="1"/>
          </p:cNvSpPr>
          <p:nvPr>
            <p:ph idx="1"/>
          </p:nvPr>
        </p:nvSpPr>
        <p:spPr>
          <a:xfrm>
            <a:off x="1043492" y="1752600"/>
            <a:ext cx="6777317" cy="4080029"/>
          </a:xfrm>
        </p:spPr>
        <p:txBody>
          <a:bodyPr/>
          <a:lstStyle/>
          <a:p>
            <a:pPr marL="365760" lvl="1" indent="0" algn="just">
              <a:buNone/>
            </a:pPr>
            <a:r>
              <a:rPr lang="en-US" dirty="0" smtClean="0"/>
              <a:t>Prohibits </a:t>
            </a:r>
            <a:r>
              <a:rPr lang="en-US" dirty="0"/>
              <a:t>government from imposing or implementing a land use regulation that </a:t>
            </a:r>
            <a:r>
              <a:rPr lang="en-US" i="1" dirty="0">
                <a:solidFill>
                  <a:srgbClr val="FF0000"/>
                </a:solidFill>
              </a:rPr>
              <a:t>discriminates</a:t>
            </a:r>
            <a:r>
              <a:rPr lang="en-US" dirty="0"/>
              <a:t> against any religious assembly or institution on the basis of religion or religious denomination</a:t>
            </a:r>
          </a:p>
          <a:p>
            <a:endParaRPr lang="en-US" dirty="0" smtClean="0"/>
          </a:p>
          <a:p>
            <a:pPr marL="365760" lvl="1" indent="0">
              <a:buNone/>
            </a:pPr>
            <a:r>
              <a:rPr lang="en-US" dirty="0"/>
              <a:t>	</a:t>
            </a:r>
            <a:r>
              <a:rPr lang="en-US" dirty="0" smtClean="0"/>
              <a:t>42 </a:t>
            </a:r>
            <a:r>
              <a:rPr lang="en-US" dirty="0"/>
              <a:t>U.S.C.A. § 2000 cc(b)(2</a:t>
            </a:r>
            <a:r>
              <a:rPr lang="en-US" dirty="0" smtClean="0"/>
              <a:t>)</a:t>
            </a:r>
            <a:endParaRPr lang="en-US" dirty="0"/>
          </a:p>
        </p:txBody>
      </p:sp>
      <p:sp>
        <p:nvSpPr>
          <p:cNvPr id="4" name="Footer Placeholder 3"/>
          <p:cNvSpPr>
            <a:spLocks noGrp="1"/>
          </p:cNvSpPr>
          <p:nvPr>
            <p:ph type="ftr" sz="quarter" idx="11"/>
          </p:nvPr>
        </p:nvSpPr>
        <p:spPr>
          <a:xfrm>
            <a:off x="2743200" y="5638800"/>
            <a:ext cx="3581400" cy="460248"/>
          </a:xfrm>
        </p:spPr>
        <p:txBody>
          <a:bodyPr/>
          <a:lstStyle/>
          <a:p>
            <a:r>
              <a:rPr lang="en-US" dirty="0">
                <a:solidFill>
                  <a:schemeClr val="tx2"/>
                </a:solidFill>
              </a:rPr>
              <a:t>2014 ABA MIDYEAR MEETING, HOUSTON, TX</a:t>
            </a:r>
            <a:r>
              <a:rPr lang="en-US" sz="2400" dirty="0">
                <a:solidFill>
                  <a:schemeClr val="tx2"/>
                </a:solidFill>
              </a:rPr>
              <a:t>.</a:t>
            </a:r>
          </a:p>
          <a:p>
            <a:pPr algn="ctr"/>
            <a:endParaRPr lang="en-US" dirty="0" smtClean="0"/>
          </a:p>
        </p:txBody>
      </p:sp>
      <p:sp>
        <p:nvSpPr>
          <p:cNvPr id="3" name="Slide Number Placeholder 2"/>
          <p:cNvSpPr>
            <a:spLocks noGrp="1"/>
          </p:cNvSpPr>
          <p:nvPr>
            <p:ph type="sldNum" sz="quarter" idx="12"/>
          </p:nvPr>
        </p:nvSpPr>
        <p:spPr/>
        <p:txBody>
          <a:bodyPr/>
          <a:lstStyle/>
          <a:p>
            <a:fld id="{38DBA506-5664-411C-815B-CB3427399120}" type="slidenum">
              <a:rPr lang="en-US" smtClean="0"/>
              <a:t>51</a:t>
            </a:fld>
            <a:endParaRPr lang="en-US"/>
          </a:p>
        </p:txBody>
      </p:sp>
    </p:spTree>
    <p:extLst>
      <p:ext uri="{BB962C8B-B14F-4D97-AF65-F5344CB8AC3E}">
        <p14:creationId xmlns:p14="http://schemas.microsoft.com/office/powerpoint/2010/main" val="375028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Exclusions and Unreasonable Limitations</a:t>
            </a:r>
            <a:endParaRPr lang="en-US" dirty="0"/>
          </a:p>
        </p:txBody>
      </p:sp>
      <p:sp>
        <p:nvSpPr>
          <p:cNvPr id="2" name="Content Placeholder 1"/>
          <p:cNvSpPr>
            <a:spLocks noGrp="1"/>
          </p:cNvSpPr>
          <p:nvPr>
            <p:ph idx="1"/>
          </p:nvPr>
        </p:nvSpPr>
        <p:spPr/>
        <p:txBody>
          <a:bodyPr>
            <a:normAutofit fontScale="77500" lnSpcReduction="20000"/>
          </a:bodyPr>
          <a:lstStyle/>
          <a:p>
            <a:pPr marL="365760" lvl="1" indent="0" algn="just">
              <a:buNone/>
            </a:pPr>
            <a:r>
              <a:rPr lang="en-US" sz="3200" dirty="0" smtClean="0"/>
              <a:t>Prohibits </a:t>
            </a:r>
            <a:r>
              <a:rPr lang="en-US" sz="3200" dirty="0"/>
              <a:t>government from </a:t>
            </a:r>
            <a:r>
              <a:rPr lang="en-US" sz="3200" i="1" dirty="0">
                <a:solidFill>
                  <a:srgbClr val="FF0000"/>
                </a:solidFill>
              </a:rPr>
              <a:t>totally excluding a</a:t>
            </a:r>
            <a:r>
              <a:rPr lang="en-US" sz="3200" dirty="0"/>
              <a:t> </a:t>
            </a:r>
            <a:r>
              <a:rPr lang="en-US" sz="3200" i="1" dirty="0">
                <a:solidFill>
                  <a:srgbClr val="FF0000"/>
                </a:solidFill>
              </a:rPr>
              <a:t>religious assembly</a:t>
            </a:r>
            <a:r>
              <a:rPr lang="en-US" sz="3200" dirty="0"/>
              <a:t> from the jurisdiction</a:t>
            </a:r>
          </a:p>
          <a:p>
            <a:pPr marL="365760" lvl="1" indent="0" algn="just">
              <a:buNone/>
            </a:pPr>
            <a:endParaRPr lang="en-US" sz="3200" dirty="0" smtClean="0"/>
          </a:p>
          <a:p>
            <a:pPr marL="365760" lvl="1" indent="0" algn="just">
              <a:buNone/>
            </a:pPr>
            <a:r>
              <a:rPr lang="en-US" sz="3200" dirty="0" smtClean="0"/>
              <a:t>Prohibits </a:t>
            </a:r>
            <a:r>
              <a:rPr lang="en-US" sz="3200" dirty="0"/>
              <a:t>government from </a:t>
            </a:r>
            <a:r>
              <a:rPr lang="en-US" sz="3200" i="1" dirty="0">
                <a:solidFill>
                  <a:srgbClr val="FF0000"/>
                </a:solidFill>
              </a:rPr>
              <a:t>unreasonably limiting</a:t>
            </a:r>
            <a:r>
              <a:rPr lang="en-US" sz="3200" dirty="0"/>
              <a:t> a religious assembly, </a:t>
            </a:r>
            <a:r>
              <a:rPr lang="en-US" sz="3200" i="1" dirty="0">
                <a:solidFill>
                  <a:srgbClr val="FF0000"/>
                </a:solidFill>
              </a:rPr>
              <a:t>institution or structure</a:t>
            </a:r>
            <a:r>
              <a:rPr lang="en-US" sz="3200" dirty="0"/>
              <a:t> in the </a:t>
            </a:r>
            <a:r>
              <a:rPr lang="en-US" sz="3200" dirty="0" smtClean="0"/>
              <a:t>jurisdiction</a:t>
            </a:r>
          </a:p>
          <a:p>
            <a:pPr marL="365760" lvl="1" indent="0">
              <a:buNone/>
            </a:pPr>
            <a:endParaRPr lang="en-US" sz="3200" dirty="0"/>
          </a:p>
          <a:p>
            <a:pPr marL="365760" lvl="1" indent="0">
              <a:buNone/>
            </a:pPr>
            <a:r>
              <a:rPr lang="en-US" sz="2400" dirty="0" smtClean="0"/>
              <a:t>42 </a:t>
            </a:r>
            <a:r>
              <a:rPr lang="en-US" sz="2400" dirty="0"/>
              <a:t>U.S.C.A. § 2000 cc(b)(3)]</a:t>
            </a:r>
          </a:p>
          <a:p>
            <a:pPr lvl="1"/>
            <a:endParaRPr lang="en-US" sz="3200" dirty="0"/>
          </a:p>
        </p:txBody>
      </p:sp>
      <p:sp>
        <p:nvSpPr>
          <p:cNvPr id="4" name="Footer Placeholder 3"/>
          <p:cNvSpPr>
            <a:spLocks noGrp="1"/>
          </p:cNvSpPr>
          <p:nvPr>
            <p:ph type="ftr" sz="quarter" idx="11"/>
          </p:nvPr>
        </p:nvSpPr>
        <p:spPr>
          <a:xfrm rot="10800000" flipV="1">
            <a:off x="2781300" y="57150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sz="1200" dirty="0" smtClean="0">
              <a:solidFill>
                <a:schemeClr val="tx1"/>
              </a:solidFill>
              <a:latin typeface="Times New Roman" pitchFamily="18" charset="0"/>
              <a:cs typeface="Times New Roman" pitchFamily="18" charset="0"/>
            </a:endParaRP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52</a:t>
            </a:fld>
            <a:endParaRPr lang="en-US"/>
          </a:p>
        </p:txBody>
      </p:sp>
    </p:spTree>
    <p:extLst>
      <p:ext uri="{BB962C8B-B14F-4D97-AF65-F5344CB8AC3E}">
        <p14:creationId xmlns:p14="http://schemas.microsoft.com/office/powerpoint/2010/main" val="1165095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Addressing RLUIPA in the Planning Process	</a:t>
            </a:r>
            <a:endParaRPr lang="en-US" dirty="0"/>
          </a:p>
        </p:txBody>
      </p:sp>
      <p:sp>
        <p:nvSpPr>
          <p:cNvPr id="2" name="Content Placeholder 1"/>
          <p:cNvSpPr>
            <a:spLocks noGrp="1"/>
          </p:cNvSpPr>
          <p:nvPr>
            <p:ph idx="1"/>
          </p:nvPr>
        </p:nvSpPr>
        <p:spPr/>
        <p:txBody>
          <a:bodyPr>
            <a:normAutofit/>
          </a:bodyPr>
          <a:lstStyle/>
          <a:p>
            <a:pPr marL="68580" indent="0">
              <a:buNone/>
            </a:pPr>
            <a:r>
              <a:rPr lang="en-US" dirty="0" smtClean="0"/>
              <a:t>Examine </a:t>
            </a:r>
            <a:r>
              <a:rPr lang="en-US" dirty="0"/>
              <a:t>your land use regulations affecting religious uses and how those regulations are applied. </a:t>
            </a:r>
          </a:p>
          <a:p>
            <a:pPr>
              <a:buNone/>
            </a:pPr>
            <a:endParaRPr lang="en-US" sz="1000" dirty="0"/>
          </a:p>
          <a:p>
            <a:pPr lvl="1"/>
            <a:r>
              <a:rPr lang="en-US" dirty="0"/>
              <a:t>Do you have locations for different types and sizes of institutions?</a:t>
            </a:r>
          </a:p>
          <a:p>
            <a:pPr lvl="1">
              <a:buNone/>
            </a:pPr>
            <a:endParaRPr lang="en-US" sz="1000" dirty="0"/>
          </a:p>
          <a:p>
            <a:pPr lvl="1"/>
            <a:r>
              <a:rPr lang="en-US" dirty="0"/>
              <a:t>Are procedures administered fairly and in a non-discriminatory manner as applied to religious institutions? </a:t>
            </a:r>
          </a:p>
        </p:txBody>
      </p:sp>
      <p:sp>
        <p:nvSpPr>
          <p:cNvPr id="4" name="Footer Placeholder 3"/>
          <p:cNvSpPr>
            <a:spLocks noGrp="1"/>
          </p:cNvSpPr>
          <p:nvPr>
            <p:ph type="ftr" sz="quarter" idx="11"/>
          </p:nvPr>
        </p:nvSpPr>
        <p:spPr>
          <a:xfrm>
            <a:off x="2781300" y="5867400"/>
            <a:ext cx="3581400" cy="5334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53</a:t>
            </a:fld>
            <a:endParaRPr lang="en-US"/>
          </a:p>
        </p:txBody>
      </p:sp>
    </p:spTree>
    <p:extLst>
      <p:ext uri="{BB962C8B-B14F-4D97-AF65-F5344CB8AC3E}">
        <p14:creationId xmlns:p14="http://schemas.microsoft.com/office/powerpoint/2010/main" val="1746424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724936"/>
          </a:xfrm>
        </p:spPr>
        <p:txBody>
          <a:bodyPr>
            <a:normAutofit fontScale="90000"/>
          </a:bodyPr>
          <a:lstStyle/>
          <a:p>
            <a:pPr algn="ctr"/>
            <a:r>
              <a:rPr lang="en-US" sz="4400" dirty="0" smtClean="0"/>
              <a:t>Ordinance Review </a:t>
            </a:r>
            <a:endParaRPr lang="en-US" dirty="0"/>
          </a:p>
        </p:txBody>
      </p:sp>
      <p:sp>
        <p:nvSpPr>
          <p:cNvPr id="2" name="Content Placeholder 1"/>
          <p:cNvSpPr>
            <a:spLocks noGrp="1"/>
          </p:cNvSpPr>
          <p:nvPr>
            <p:ph idx="1"/>
          </p:nvPr>
        </p:nvSpPr>
        <p:spPr>
          <a:xfrm>
            <a:off x="1043492" y="1752600"/>
            <a:ext cx="6777317" cy="4080029"/>
          </a:xfrm>
        </p:spPr>
        <p:txBody>
          <a:bodyPr>
            <a:normAutofit/>
          </a:bodyPr>
          <a:lstStyle/>
          <a:p>
            <a:pPr marL="68580" indent="0">
              <a:spcBef>
                <a:spcPct val="0"/>
              </a:spcBef>
              <a:spcAft>
                <a:spcPct val="50000"/>
              </a:spcAft>
              <a:buNone/>
            </a:pPr>
            <a:r>
              <a:rPr lang="en-US" dirty="0" smtClean="0"/>
              <a:t>Establish </a:t>
            </a:r>
            <a:r>
              <a:rPr lang="en-US" dirty="0"/>
              <a:t>an internal review process when enforcement actions target a religious use. </a:t>
            </a:r>
          </a:p>
          <a:p>
            <a:pPr lvl="1">
              <a:spcBef>
                <a:spcPct val="0"/>
              </a:spcBef>
              <a:spcAft>
                <a:spcPct val="50000"/>
              </a:spcAft>
            </a:pPr>
            <a:r>
              <a:rPr lang="en-US" dirty="0"/>
              <a:t>Goal is not to exempt churches from enforcement of land use regulations.</a:t>
            </a:r>
          </a:p>
          <a:p>
            <a:pPr lvl="1">
              <a:spcBef>
                <a:spcPct val="0"/>
              </a:spcBef>
              <a:spcAft>
                <a:spcPct val="50000"/>
              </a:spcAft>
            </a:pPr>
            <a:r>
              <a:rPr lang="en-US" dirty="0"/>
              <a:t>Goal is to ensure that neither churches generally, </a:t>
            </a:r>
            <a:r>
              <a:rPr lang="en-US" dirty="0" smtClean="0"/>
              <a:t>nor </a:t>
            </a:r>
            <a:r>
              <a:rPr lang="en-US" dirty="0"/>
              <a:t>any particular church, are being singled-out for more frequent or severe enforcement, which could form the basis for a discriminatory treatment claim under RLUIPA.</a:t>
            </a:r>
          </a:p>
        </p:txBody>
      </p:sp>
      <p:sp>
        <p:nvSpPr>
          <p:cNvPr id="4" name="Footer Placeholder 3"/>
          <p:cNvSpPr>
            <a:spLocks noGrp="1"/>
          </p:cNvSpPr>
          <p:nvPr>
            <p:ph type="ftr" sz="quarter" idx="11"/>
          </p:nvPr>
        </p:nvSpPr>
        <p:spPr>
          <a:xfrm>
            <a:off x="2781300" y="59436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54</a:t>
            </a:fld>
            <a:endParaRPr lang="en-US"/>
          </a:p>
        </p:txBody>
      </p:sp>
    </p:spTree>
    <p:extLst>
      <p:ext uri="{BB962C8B-B14F-4D97-AF65-F5344CB8AC3E}">
        <p14:creationId xmlns:p14="http://schemas.microsoft.com/office/powerpoint/2010/main" val="1641030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400" dirty="0"/>
              <a:t>Strategies for avoiding/addressing RLUIPA claims</a:t>
            </a:r>
            <a:endParaRPr lang="en-US" dirty="0"/>
          </a:p>
        </p:txBody>
      </p:sp>
      <p:sp>
        <p:nvSpPr>
          <p:cNvPr id="2" name="Content Placeholder 1"/>
          <p:cNvSpPr>
            <a:spLocks noGrp="1"/>
          </p:cNvSpPr>
          <p:nvPr>
            <p:ph idx="1"/>
          </p:nvPr>
        </p:nvSpPr>
        <p:spPr/>
        <p:txBody>
          <a:bodyPr>
            <a:normAutofit fontScale="92500" lnSpcReduction="20000"/>
          </a:bodyPr>
          <a:lstStyle/>
          <a:p>
            <a:pPr marL="68580" indent="0">
              <a:buNone/>
            </a:pPr>
            <a:r>
              <a:rPr lang="en-US" sz="2900" dirty="0" smtClean="0"/>
              <a:t>Or </a:t>
            </a:r>
            <a:r>
              <a:rPr lang="en-US" sz="2900" dirty="0"/>
              <a:t>… How Not to Be Hit with a Multi-Million Dollar Damage Award</a:t>
            </a:r>
          </a:p>
          <a:p>
            <a:pPr>
              <a:buNone/>
            </a:pPr>
            <a:endParaRPr lang="en-US" sz="800" dirty="0"/>
          </a:p>
          <a:p>
            <a:pPr lvl="1"/>
            <a:r>
              <a:rPr lang="en-US" dirty="0"/>
              <a:t>City settled case for </a:t>
            </a:r>
            <a:r>
              <a:rPr lang="en-US" dirty="0">
                <a:solidFill>
                  <a:srgbClr val="FF0000"/>
                </a:solidFill>
              </a:rPr>
              <a:t>$2 million</a:t>
            </a:r>
          </a:p>
          <a:p>
            <a:pPr lvl="1">
              <a:buNone/>
            </a:pPr>
            <a:r>
              <a:rPr lang="en-US" sz="2200" i="1" dirty="0"/>
              <a:t>	</a:t>
            </a:r>
            <a:r>
              <a:rPr lang="en-US" sz="2000" i="1" dirty="0"/>
              <a:t>Hollywood Community Synagogue, Inc. v. City of Hollywood, Fla., </a:t>
            </a:r>
            <a:r>
              <a:rPr lang="en-US" sz="2000" dirty="0"/>
              <a:t>436 F</a:t>
            </a:r>
            <a:r>
              <a:rPr lang="en-US" sz="2000" dirty="0" smtClean="0"/>
              <a:t>. Supp. 2d </a:t>
            </a:r>
            <a:r>
              <a:rPr lang="en-US" sz="2000" dirty="0"/>
              <a:t>1325 (S.D. Fla. 2006)</a:t>
            </a:r>
            <a:r>
              <a:rPr lang="en-US" sz="2600" dirty="0"/>
              <a:t> </a:t>
            </a:r>
          </a:p>
          <a:p>
            <a:pPr lvl="1">
              <a:buNone/>
            </a:pPr>
            <a:endParaRPr lang="en-US" sz="900" dirty="0"/>
          </a:p>
          <a:p>
            <a:pPr lvl="1"/>
            <a:r>
              <a:rPr lang="en-US" dirty="0">
                <a:solidFill>
                  <a:srgbClr val="FF0000"/>
                </a:solidFill>
              </a:rPr>
              <a:t>$3.7 million</a:t>
            </a:r>
            <a:r>
              <a:rPr lang="en-US" dirty="0"/>
              <a:t> award upheld</a:t>
            </a:r>
          </a:p>
          <a:p>
            <a:pPr lvl="1">
              <a:buNone/>
            </a:pPr>
            <a:r>
              <a:rPr lang="en-US" i="1" dirty="0"/>
              <a:t>	</a:t>
            </a:r>
            <a:r>
              <a:rPr lang="en-US" sz="2000" i="1" dirty="0"/>
              <a:t>Reaching Hearts International, Inc. v. Prince George’s County</a:t>
            </a:r>
            <a:r>
              <a:rPr lang="en-US" sz="2000" dirty="0"/>
              <a:t>, 584 F.Supp.2d 766 </a:t>
            </a:r>
            <a:r>
              <a:rPr lang="en-US" sz="2000" dirty="0" smtClean="0"/>
              <a:t>(D. Md</a:t>
            </a:r>
            <a:r>
              <a:rPr lang="en-US" sz="2000" dirty="0"/>
              <a:t>. 2008), </a:t>
            </a:r>
            <a:r>
              <a:rPr lang="en-US" sz="2000" i="1" dirty="0" err="1"/>
              <a:t>aff’d</a:t>
            </a:r>
            <a:r>
              <a:rPr lang="en-US" sz="2000" dirty="0"/>
              <a:t> 368 Fed</a:t>
            </a:r>
            <a:r>
              <a:rPr lang="en-US" sz="2000" dirty="0" smtClean="0"/>
              <a:t>. </a:t>
            </a:r>
            <a:r>
              <a:rPr lang="en-US" sz="2000" dirty="0" err="1" smtClean="0"/>
              <a:t>Appx</a:t>
            </a:r>
            <a:r>
              <a:rPr lang="en-US" sz="2000" dirty="0"/>
              <a:t>. 370 (4</a:t>
            </a:r>
            <a:r>
              <a:rPr lang="en-US" sz="2000" baseline="30000" dirty="0"/>
              <a:t>th</a:t>
            </a:r>
            <a:r>
              <a:rPr lang="en-US" sz="2000" dirty="0"/>
              <a:t> Cir. 2010)</a:t>
            </a:r>
            <a:r>
              <a:rPr lang="en-US" dirty="0"/>
              <a:t> </a:t>
            </a:r>
          </a:p>
        </p:txBody>
      </p:sp>
      <p:sp>
        <p:nvSpPr>
          <p:cNvPr id="4" name="Footer Placeholder 3"/>
          <p:cNvSpPr>
            <a:spLocks noGrp="1"/>
          </p:cNvSpPr>
          <p:nvPr>
            <p:ph type="ftr" sz="quarter" idx="11"/>
          </p:nvPr>
        </p:nvSpPr>
        <p:spPr>
          <a:xfrm>
            <a:off x="2781300" y="5791200"/>
            <a:ext cx="3581400" cy="6096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55</a:t>
            </a:fld>
            <a:endParaRPr lang="en-US"/>
          </a:p>
        </p:txBody>
      </p:sp>
    </p:spTree>
    <p:extLst>
      <p:ext uri="{BB962C8B-B14F-4D97-AF65-F5344CB8AC3E}">
        <p14:creationId xmlns:p14="http://schemas.microsoft.com/office/powerpoint/2010/main" val="2661004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877336"/>
          </a:xfrm>
        </p:spPr>
        <p:txBody>
          <a:bodyPr>
            <a:normAutofit/>
          </a:bodyPr>
          <a:lstStyle/>
          <a:p>
            <a:pPr algn="ctr"/>
            <a:r>
              <a:rPr lang="en-US" dirty="0" smtClean="0"/>
              <a:t>Avoiding a RLUIPA Claim	</a:t>
            </a:r>
            <a:endParaRPr lang="en-US" dirty="0"/>
          </a:p>
        </p:txBody>
      </p:sp>
      <p:sp>
        <p:nvSpPr>
          <p:cNvPr id="2" name="Content Placeholder 1"/>
          <p:cNvSpPr>
            <a:spLocks noGrp="1"/>
          </p:cNvSpPr>
          <p:nvPr>
            <p:ph idx="1"/>
          </p:nvPr>
        </p:nvSpPr>
        <p:spPr>
          <a:xfrm>
            <a:off x="1043492" y="1981200"/>
            <a:ext cx="6777317" cy="3851429"/>
          </a:xfrm>
        </p:spPr>
        <p:txBody>
          <a:bodyPr>
            <a:normAutofit fontScale="92500" lnSpcReduction="20000"/>
          </a:bodyPr>
          <a:lstStyle/>
          <a:p>
            <a:pPr>
              <a:lnSpc>
                <a:spcPct val="90000"/>
              </a:lnSpc>
            </a:pPr>
            <a:endParaRPr lang="en-US" sz="2400" dirty="0" smtClean="0"/>
          </a:p>
          <a:p>
            <a:pPr>
              <a:lnSpc>
                <a:spcPct val="90000"/>
              </a:lnSpc>
            </a:pPr>
            <a:r>
              <a:rPr lang="en-US" sz="2400" dirty="0" smtClean="0"/>
              <a:t>What </a:t>
            </a:r>
            <a:r>
              <a:rPr lang="en-US" sz="2400" dirty="0"/>
              <a:t>these two decisions had in common:</a:t>
            </a:r>
          </a:p>
          <a:p>
            <a:pPr>
              <a:lnSpc>
                <a:spcPct val="90000"/>
              </a:lnSpc>
              <a:buNone/>
            </a:pPr>
            <a:endParaRPr lang="en-US" sz="1600" dirty="0"/>
          </a:p>
          <a:p>
            <a:pPr lvl="1">
              <a:lnSpc>
                <a:spcPct val="90000"/>
              </a:lnSpc>
            </a:pPr>
            <a:r>
              <a:rPr lang="en-US" dirty="0"/>
              <a:t>government officials treating a religious use unfairly</a:t>
            </a:r>
          </a:p>
          <a:p>
            <a:pPr>
              <a:lnSpc>
                <a:spcPct val="90000"/>
              </a:lnSpc>
              <a:buNone/>
            </a:pPr>
            <a:endParaRPr lang="en-US" sz="1800" dirty="0"/>
          </a:p>
          <a:p>
            <a:pPr lvl="1">
              <a:lnSpc>
                <a:spcPct val="90000"/>
              </a:lnSpc>
            </a:pPr>
            <a:r>
              <a:rPr lang="en-US" dirty="0"/>
              <a:t>in large part as a reaction to the negative opinions of </a:t>
            </a:r>
            <a:r>
              <a:rPr lang="en-US" dirty="0" smtClean="0"/>
              <a:t>neighbors</a:t>
            </a:r>
            <a:endParaRPr lang="en-US" sz="2000" dirty="0"/>
          </a:p>
          <a:p>
            <a:pPr>
              <a:lnSpc>
                <a:spcPct val="90000"/>
              </a:lnSpc>
              <a:buNone/>
            </a:pPr>
            <a:endParaRPr lang="en-US" sz="1600" dirty="0"/>
          </a:p>
          <a:p>
            <a:pPr>
              <a:spcBef>
                <a:spcPct val="0"/>
              </a:spcBef>
            </a:pPr>
            <a:r>
              <a:rPr lang="en-US" sz="2400" i="1" dirty="0"/>
              <a:t>Hollywood</a:t>
            </a:r>
            <a:r>
              <a:rPr lang="en-US" sz="2400" dirty="0"/>
              <a:t>: Unfair treatment vs. both other religious uses and similar non-religious uses.</a:t>
            </a:r>
          </a:p>
          <a:p>
            <a:pPr>
              <a:spcBef>
                <a:spcPct val="0"/>
              </a:spcBef>
              <a:buNone/>
            </a:pPr>
            <a:endParaRPr lang="en-US" sz="1600" dirty="0"/>
          </a:p>
          <a:p>
            <a:pPr>
              <a:spcBef>
                <a:spcPct val="0"/>
              </a:spcBef>
            </a:pPr>
            <a:r>
              <a:rPr lang="en-US" sz="2400" i="1" dirty="0"/>
              <a:t>Prince George’s</a:t>
            </a:r>
            <a:r>
              <a:rPr lang="en-US" sz="2400" dirty="0"/>
              <a:t>: Unfair treatment vs. non-religious uses that had greater environmental impacts</a:t>
            </a:r>
            <a:r>
              <a:rPr lang="en-US" sz="2400" dirty="0" smtClean="0"/>
              <a:t>.</a:t>
            </a:r>
            <a:endParaRPr lang="en-US" sz="2400" dirty="0"/>
          </a:p>
        </p:txBody>
      </p:sp>
      <p:sp>
        <p:nvSpPr>
          <p:cNvPr id="4" name="Footer Placeholder 3"/>
          <p:cNvSpPr>
            <a:spLocks noGrp="1"/>
          </p:cNvSpPr>
          <p:nvPr>
            <p:ph type="ftr" sz="quarter" idx="11"/>
          </p:nvPr>
        </p:nvSpPr>
        <p:spPr>
          <a:xfrm>
            <a:off x="2781300" y="5867400"/>
            <a:ext cx="3581400" cy="457200"/>
          </a:xfrm>
        </p:spPr>
        <p:txBody>
          <a:bodyPr/>
          <a:lstStyle/>
          <a:p>
            <a:pPr algn="ctr"/>
            <a:r>
              <a:rPr lang="en-US" dirty="0">
                <a:solidFill>
                  <a:schemeClr val="tx2"/>
                </a:solidFill>
              </a:rPr>
              <a:t>2014 ABA MIDYEAR MEETING, HOUSTON, TX</a:t>
            </a:r>
            <a:r>
              <a:rPr lang="en-US" sz="2400" dirty="0">
                <a:solidFill>
                  <a:schemeClr val="tx2"/>
                </a:solidFill>
              </a:rPr>
              <a:t>.</a:t>
            </a:r>
          </a:p>
          <a:p>
            <a:pPr algn="ctr"/>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56</a:t>
            </a:fld>
            <a:endParaRPr lang="en-US"/>
          </a:p>
        </p:txBody>
      </p:sp>
    </p:spTree>
    <p:extLst>
      <p:ext uri="{BB962C8B-B14F-4D97-AF65-F5344CB8AC3E}">
        <p14:creationId xmlns:p14="http://schemas.microsoft.com/office/powerpoint/2010/main" val="2440116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572536"/>
          </a:xfrm>
        </p:spPr>
        <p:txBody>
          <a:bodyPr>
            <a:normAutofit fontScale="90000"/>
          </a:bodyPr>
          <a:lstStyle/>
          <a:p>
            <a:r>
              <a:rPr lang="en-US" sz="3200" dirty="0" smtClean="0"/>
              <a:t>RESOURCES</a:t>
            </a:r>
            <a:r>
              <a:rPr lang="en-US" dirty="0" smtClean="0"/>
              <a:t>	</a:t>
            </a:r>
            <a:endParaRPr lang="en-US" dirty="0"/>
          </a:p>
        </p:txBody>
      </p:sp>
      <p:sp>
        <p:nvSpPr>
          <p:cNvPr id="2" name="Content Placeholder 1"/>
          <p:cNvSpPr>
            <a:spLocks noGrp="1"/>
          </p:cNvSpPr>
          <p:nvPr>
            <p:ph idx="1"/>
          </p:nvPr>
        </p:nvSpPr>
        <p:spPr>
          <a:xfrm>
            <a:off x="1043492" y="1752600"/>
            <a:ext cx="6777317" cy="4080029"/>
          </a:xfrm>
        </p:spPr>
        <p:txBody>
          <a:bodyPr>
            <a:normAutofit fontScale="85000" lnSpcReduction="20000"/>
          </a:bodyPr>
          <a:lstStyle/>
          <a:p>
            <a:pPr marL="68580" indent="0">
              <a:buNone/>
            </a:pPr>
            <a:r>
              <a:rPr lang="en-US" dirty="0" smtClean="0">
                <a:hlinkClick r:id="rId2"/>
              </a:rPr>
              <a:t>Litigating Religious Land Use Cases –ABA book</a:t>
            </a:r>
          </a:p>
          <a:p>
            <a:pPr marL="68580" indent="0">
              <a:buNone/>
            </a:pPr>
            <a:endParaRPr lang="en-US" dirty="0">
              <a:hlinkClick r:id="rId2"/>
            </a:endParaRPr>
          </a:p>
          <a:p>
            <a:r>
              <a:rPr lang="en-US" dirty="0" smtClean="0">
                <a:hlinkClick r:id="rId3"/>
              </a:rPr>
              <a:t>Religion Clause Blog</a:t>
            </a:r>
          </a:p>
          <a:p>
            <a:endParaRPr lang="en-US" dirty="0">
              <a:hlinkClick r:id="rId3"/>
            </a:endParaRPr>
          </a:p>
          <a:p>
            <a:r>
              <a:rPr lang="en-US" dirty="0" smtClean="0">
                <a:hlinkClick r:id="rId3"/>
              </a:rPr>
              <a:t>www.lawoftheland.com</a:t>
            </a:r>
          </a:p>
          <a:p>
            <a:pPr marL="68580" indent="0">
              <a:buNone/>
            </a:pPr>
            <a:endParaRPr lang="en-US" dirty="0">
              <a:hlinkClick r:id="rId3"/>
            </a:endParaRPr>
          </a:p>
          <a:p>
            <a:r>
              <a:rPr lang="en-US" dirty="0" smtClean="0">
                <a:hlinkClick r:id="rId4"/>
              </a:rPr>
              <a:t>www.rluipa-defense.com</a:t>
            </a:r>
            <a:endParaRPr lang="en-US" dirty="0" smtClean="0"/>
          </a:p>
          <a:p>
            <a:pPr lvl="1"/>
            <a:r>
              <a:rPr lang="en-US" dirty="0">
                <a:hlinkClick r:id="rId5"/>
              </a:rPr>
              <a:t>www.rc.com</a:t>
            </a:r>
            <a:endParaRPr lang="en-US" dirty="0"/>
          </a:p>
          <a:p>
            <a:endParaRPr lang="en-US" dirty="0" smtClean="0">
              <a:hlinkClick r:id="rId6"/>
            </a:endParaRPr>
          </a:p>
          <a:p>
            <a:r>
              <a:rPr lang="en-US" dirty="0" smtClean="0">
                <a:hlinkClick r:id="rId6"/>
              </a:rPr>
              <a:t>www.mauckbaker.com</a:t>
            </a:r>
          </a:p>
          <a:p>
            <a:endParaRPr lang="en-US" dirty="0">
              <a:hlinkClick r:id="rId6"/>
            </a:endParaRPr>
          </a:p>
          <a:p>
            <a:r>
              <a:rPr lang="en-US" dirty="0">
                <a:hlinkClick r:id="rId7"/>
              </a:rPr>
              <a:t>www.attorneysforlanduse.com</a:t>
            </a:r>
            <a:endParaRPr lang="en-US" dirty="0"/>
          </a:p>
          <a:p>
            <a:pPr lvl="1"/>
            <a:r>
              <a:rPr lang="en-US" dirty="0" smtClean="0">
                <a:hlinkClick r:id="rId8"/>
              </a:rPr>
              <a:t>www.daltontomich.com</a:t>
            </a:r>
            <a:endParaRPr lang="en-US" dirty="0" smtClean="0"/>
          </a:p>
          <a:p>
            <a:pPr lvl="1"/>
            <a:endParaRPr lang="en-US" dirty="0"/>
          </a:p>
          <a:p>
            <a:endParaRPr lang="en-US" dirty="0"/>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dirty="0">
                <a:solidFill>
                  <a:schemeClr val="tx2"/>
                </a:solidFill>
              </a:rPr>
              <a:t>2014 ABA MIDYEAR MEETING, HOUSTON, TX</a:t>
            </a:r>
            <a:r>
              <a:rPr lang="en-US" sz="2400" dirty="0">
                <a:solidFill>
                  <a:schemeClr val="tx2"/>
                </a:solidFill>
              </a:rPr>
              <a:t>.</a:t>
            </a:r>
          </a:p>
          <a:p>
            <a:endParaRPr lang="en-US" dirty="0"/>
          </a:p>
        </p:txBody>
      </p:sp>
      <p:sp>
        <p:nvSpPr>
          <p:cNvPr id="3" name="Slide Number Placeholder 2"/>
          <p:cNvSpPr>
            <a:spLocks noGrp="1"/>
          </p:cNvSpPr>
          <p:nvPr>
            <p:ph type="sldNum" sz="quarter" idx="12"/>
          </p:nvPr>
        </p:nvSpPr>
        <p:spPr/>
        <p:txBody>
          <a:bodyPr/>
          <a:lstStyle/>
          <a:p>
            <a:fld id="{38DBA506-5664-411C-815B-CB3427399120}" type="slidenum">
              <a:rPr lang="en-US" smtClean="0"/>
              <a:t>57</a:t>
            </a:fld>
            <a:endParaRPr lang="en-US"/>
          </a:p>
        </p:txBody>
      </p:sp>
    </p:spTree>
    <p:extLst>
      <p:ext uri="{BB962C8B-B14F-4D97-AF65-F5344CB8AC3E}">
        <p14:creationId xmlns:p14="http://schemas.microsoft.com/office/powerpoint/2010/main" val="1811537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Questions?</a:t>
            </a: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58</a:t>
            </a:fld>
            <a:endParaRPr lang="en-US"/>
          </a:p>
        </p:txBody>
      </p:sp>
      <p:sp>
        <p:nvSpPr>
          <p:cNvPr id="3" name="Content Placeholder 2"/>
          <p:cNvSpPr>
            <a:spLocks noGrp="1"/>
          </p:cNvSpPr>
          <p:nvPr>
            <p:ph idx="1"/>
          </p:nvPr>
        </p:nvSpPr>
        <p:spPr/>
        <p:txBody>
          <a:bodyPr/>
          <a:lstStyle/>
          <a:p>
            <a:r>
              <a:rPr lang="en-US" dirty="0" smtClean="0"/>
              <a:t>Text:  248 229 2329</a:t>
            </a:r>
          </a:p>
          <a:p>
            <a:endParaRPr lang="en-US" dirty="0"/>
          </a:p>
          <a:p>
            <a:r>
              <a:rPr lang="en-US" dirty="0" smtClean="0"/>
              <a:t>Email:  </a:t>
            </a:r>
            <a:r>
              <a:rPr lang="en-US" dirty="0" smtClean="0">
                <a:hlinkClick r:id="rId2"/>
              </a:rPr>
              <a:t>ddalton@daltontomich.com</a:t>
            </a:r>
            <a:endParaRPr lang="en-US" dirty="0" smtClean="0"/>
          </a:p>
          <a:p>
            <a:endParaRPr lang="en-US" dirty="0"/>
          </a:p>
          <a:p>
            <a:r>
              <a:rPr lang="en-US" dirty="0" smtClean="0"/>
              <a:t>Tweet: @</a:t>
            </a:r>
            <a:r>
              <a:rPr lang="en-US" dirty="0" err="1" smtClean="0"/>
              <a:t>dandalton</a:t>
            </a:r>
            <a:endParaRPr lang="en-US" dirty="0"/>
          </a:p>
        </p:txBody>
      </p:sp>
    </p:spTree>
    <p:extLst>
      <p:ext uri="{BB962C8B-B14F-4D97-AF65-F5344CB8AC3E}">
        <p14:creationId xmlns:p14="http://schemas.microsoft.com/office/powerpoint/2010/main" val="40947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800" dirty="0" smtClean="0"/>
              <a:t>Change of Direction </a:t>
            </a:r>
            <a:endParaRPr lang="en-US" sz="2800" dirty="0"/>
          </a:p>
        </p:txBody>
      </p:sp>
      <p:sp>
        <p:nvSpPr>
          <p:cNvPr id="3" name="Content Placeholder 2"/>
          <p:cNvSpPr>
            <a:spLocks noGrp="1"/>
          </p:cNvSpPr>
          <p:nvPr>
            <p:ph idx="1"/>
          </p:nvPr>
        </p:nvSpPr>
        <p:spPr>
          <a:xfrm>
            <a:off x="1043492" y="1676400"/>
            <a:ext cx="6777317" cy="4156229"/>
          </a:xfrm>
        </p:spPr>
        <p:txBody>
          <a:bodyPr>
            <a:normAutofit/>
          </a:bodyPr>
          <a:lstStyle/>
          <a:p>
            <a:pPr marL="109728" indent="0">
              <a:lnSpc>
                <a:spcPct val="90000"/>
              </a:lnSpc>
              <a:buNone/>
              <a:defRPr/>
            </a:pPr>
            <a:r>
              <a:rPr lang="en-US" dirty="0" smtClean="0"/>
              <a:t>In </a:t>
            </a:r>
            <a:r>
              <a:rPr lang="en-US" i="1" dirty="0" smtClean="0"/>
              <a:t>Employment </a:t>
            </a:r>
            <a:r>
              <a:rPr lang="en-US" i="1" dirty="0"/>
              <a:t>Division v. Smith</a:t>
            </a:r>
            <a:r>
              <a:rPr lang="en-US" dirty="0"/>
              <a:t>, 494 U.S. 872 (</a:t>
            </a:r>
            <a:r>
              <a:rPr lang="en-US" dirty="0" smtClean="0"/>
              <a:t>1990), the Court changed course and held </a:t>
            </a:r>
            <a:r>
              <a:rPr lang="en-US" dirty="0"/>
              <a:t>that </a:t>
            </a:r>
            <a:r>
              <a:rPr lang="en-US" dirty="0" smtClean="0"/>
              <a:t>the  “. . . . right </a:t>
            </a:r>
            <a:r>
              <a:rPr lang="en-US" dirty="0"/>
              <a:t>of free exercise does not relieve an individual of the obligation to comply with a valid and neutral law of general applicability on the ground that the law proscribes (or prescribes) conduct that his religion prescribes (or proscribes).”</a:t>
            </a:r>
          </a:p>
          <a:p>
            <a:pPr marL="109728" indent="0">
              <a:lnSpc>
                <a:spcPct val="90000"/>
              </a:lnSpc>
              <a:buNone/>
              <a:defRPr/>
            </a:pP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Midyear ABA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6</a:t>
            </a:fld>
            <a:endParaRPr lang="en-US"/>
          </a:p>
        </p:txBody>
      </p:sp>
    </p:spTree>
    <p:extLst>
      <p:ext uri="{BB962C8B-B14F-4D97-AF65-F5344CB8AC3E}">
        <p14:creationId xmlns:p14="http://schemas.microsoft.com/office/powerpoint/2010/main" val="59497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609600"/>
          </a:xfrm>
        </p:spPr>
        <p:txBody>
          <a:bodyPr>
            <a:normAutofit fontScale="90000"/>
          </a:bodyPr>
          <a:lstStyle/>
          <a:p>
            <a:r>
              <a:rPr lang="en-US" sz="2800" dirty="0" smtClean="0"/>
              <a:t>The Supreme Court Looks at Free Exercise Again</a:t>
            </a:r>
            <a:endParaRPr lang="en-US" sz="2800" dirty="0"/>
          </a:p>
        </p:txBody>
      </p:sp>
      <p:sp>
        <p:nvSpPr>
          <p:cNvPr id="3" name="Content Placeholder 2"/>
          <p:cNvSpPr>
            <a:spLocks noGrp="1"/>
          </p:cNvSpPr>
          <p:nvPr>
            <p:ph idx="1"/>
          </p:nvPr>
        </p:nvSpPr>
        <p:spPr>
          <a:xfrm>
            <a:off x="1043492" y="1524000"/>
            <a:ext cx="6777317" cy="4308629"/>
          </a:xfrm>
        </p:spPr>
        <p:txBody>
          <a:bodyPr>
            <a:normAutofit fontScale="55000" lnSpcReduction="20000"/>
          </a:bodyPr>
          <a:lstStyle/>
          <a:p>
            <a:pPr marL="365760" indent="-256032">
              <a:lnSpc>
                <a:spcPct val="90000"/>
              </a:lnSpc>
              <a:buFont typeface="Wingdings 3"/>
              <a:buChar char=""/>
              <a:defRPr/>
            </a:pPr>
            <a:endParaRPr lang="en-US" dirty="0"/>
          </a:p>
          <a:p>
            <a:pPr algn="just"/>
            <a:r>
              <a:rPr lang="en-US" sz="4000" dirty="0" smtClean="0"/>
              <a:t>In </a:t>
            </a:r>
            <a:r>
              <a:rPr lang="en-US" sz="4000" i="1" dirty="0" smtClean="0"/>
              <a:t>Church of </a:t>
            </a:r>
            <a:r>
              <a:rPr lang="en-US" sz="4000" i="1" dirty="0" err="1"/>
              <a:t>Babalu</a:t>
            </a:r>
            <a:r>
              <a:rPr lang="en-US" sz="4000" i="1" dirty="0"/>
              <a:t> Aye v. City of Hialeah</a:t>
            </a:r>
            <a:r>
              <a:rPr lang="en-US" sz="4000" dirty="0"/>
              <a:t>, 508 U.S. 520 (1993</a:t>
            </a:r>
            <a:r>
              <a:rPr lang="en-US" sz="4000" dirty="0" smtClean="0"/>
              <a:t>), the Supreme Court held </a:t>
            </a:r>
            <a:r>
              <a:rPr lang="en-US" sz="4000" dirty="0"/>
              <a:t>that an </a:t>
            </a:r>
            <a:r>
              <a:rPr lang="en-US" sz="4000" dirty="0" smtClean="0"/>
              <a:t>ordinance </a:t>
            </a:r>
            <a:r>
              <a:rPr lang="en-US" sz="4000" dirty="0"/>
              <a:t>forbidding the "</a:t>
            </a:r>
            <a:r>
              <a:rPr lang="en-US" sz="4000" dirty="0" err="1"/>
              <a:t>unnecessar</a:t>
            </a:r>
            <a:r>
              <a:rPr lang="en-US" sz="4000" dirty="0"/>
              <a:t>[y]" killing of "an animal in a public or private ritual or ceremony not for the primary purpose of food consumption", </a:t>
            </a:r>
            <a:r>
              <a:rPr lang="en-US" sz="4000" dirty="0" smtClean="0"/>
              <a:t>is unconstitutional. </a:t>
            </a:r>
          </a:p>
          <a:p>
            <a:pPr marL="68580" indent="0" algn="just">
              <a:buNone/>
            </a:pPr>
            <a:endParaRPr lang="en-US" sz="4000" dirty="0"/>
          </a:p>
          <a:p>
            <a:pPr lvl="1" algn="just"/>
            <a:r>
              <a:rPr lang="en-US" sz="3800" dirty="0" smtClean="0"/>
              <a:t>The </a:t>
            </a:r>
            <a:r>
              <a:rPr lang="en-US" sz="3800" dirty="0"/>
              <a:t>Supreme </a:t>
            </a:r>
            <a:r>
              <a:rPr lang="en-US" sz="3800" dirty="0" smtClean="0"/>
              <a:t>Court held </a:t>
            </a:r>
            <a:r>
              <a:rPr lang="en-US" sz="3800" dirty="0"/>
              <a:t>that </a:t>
            </a:r>
            <a:r>
              <a:rPr lang="en-US" sz="3800" dirty="0" smtClean="0"/>
              <a:t>ordinances which target a religious exercise are subject to strict scrutiny, meaning the state </a:t>
            </a:r>
            <a:r>
              <a:rPr lang="en-US" sz="3800" dirty="0"/>
              <a:t>action had to be justified by a compelling governmental interest, and be narrowly tailored to advance that interest. </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7</a:t>
            </a:fld>
            <a:endParaRPr lang="en-US"/>
          </a:p>
        </p:txBody>
      </p:sp>
    </p:spTree>
    <p:extLst>
      <p:ext uri="{BB962C8B-B14F-4D97-AF65-F5344CB8AC3E}">
        <p14:creationId xmlns:p14="http://schemas.microsoft.com/office/powerpoint/2010/main" val="277304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Religious Freedom Restoration Act (RFRA)</a:t>
            </a:r>
            <a:endParaRPr lang="en-US" sz="2800" dirty="0"/>
          </a:p>
        </p:txBody>
      </p:sp>
      <p:sp>
        <p:nvSpPr>
          <p:cNvPr id="3" name="Content Placeholder 2"/>
          <p:cNvSpPr>
            <a:spLocks noGrp="1"/>
          </p:cNvSpPr>
          <p:nvPr>
            <p:ph idx="1"/>
          </p:nvPr>
        </p:nvSpPr>
        <p:spPr/>
        <p:txBody>
          <a:bodyPr/>
          <a:lstStyle/>
          <a:p>
            <a:r>
              <a:rPr lang="en-US" dirty="0" smtClean="0"/>
              <a:t>Congress passed RFRA in response to the United States Supreme Court’s decision of </a:t>
            </a:r>
            <a:r>
              <a:rPr lang="en-US" i="1" dirty="0" smtClean="0"/>
              <a:t>Employment Division v. Smith</a:t>
            </a:r>
          </a:p>
          <a:p>
            <a:endParaRPr lang="en-US" dirty="0" smtClean="0"/>
          </a:p>
          <a:p>
            <a:r>
              <a:rPr lang="en-US" dirty="0" smtClean="0"/>
              <a:t>RFRA applies the </a:t>
            </a:r>
            <a:r>
              <a:rPr lang="en-US" i="1" dirty="0" err="1" smtClean="0"/>
              <a:t>Sherbert</a:t>
            </a:r>
            <a:r>
              <a:rPr lang="en-US" i="1" dirty="0" smtClean="0"/>
              <a:t> </a:t>
            </a:r>
            <a:r>
              <a:rPr lang="en-US" dirty="0" smtClean="0"/>
              <a:t>test: substantial burden, compelling governmental interest and least restrictive means.</a:t>
            </a:r>
          </a:p>
          <a:p>
            <a:pPr marL="68580" indent="0">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8DBA506-5664-411C-815B-CB3427399120}" type="slidenum">
              <a:rPr lang="en-US" smtClean="0"/>
              <a:t>8</a:t>
            </a:fld>
            <a:endParaRPr lang="en-US"/>
          </a:p>
        </p:txBody>
      </p:sp>
    </p:spTree>
    <p:extLst>
      <p:ext uri="{BB962C8B-B14F-4D97-AF65-F5344CB8AC3E}">
        <p14:creationId xmlns:p14="http://schemas.microsoft.com/office/powerpoint/2010/main" val="359402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Supreme Court limits RFRA</a:t>
            </a:r>
            <a:endParaRPr lang="en-US" dirty="0"/>
          </a:p>
        </p:txBody>
      </p:sp>
      <p:sp>
        <p:nvSpPr>
          <p:cNvPr id="3" name="Content Placeholder 2"/>
          <p:cNvSpPr>
            <a:spLocks noGrp="1"/>
          </p:cNvSpPr>
          <p:nvPr>
            <p:ph idx="1"/>
          </p:nvPr>
        </p:nvSpPr>
        <p:spPr/>
        <p:txBody>
          <a:bodyPr/>
          <a:lstStyle/>
          <a:p>
            <a:pPr algn="just"/>
            <a:r>
              <a:rPr lang="en-US" dirty="0" smtClean="0">
                <a:solidFill>
                  <a:schemeClr val="tx1"/>
                </a:solidFill>
              </a:rPr>
              <a:t>In </a:t>
            </a:r>
            <a:r>
              <a:rPr lang="en-US" i="1" dirty="0" smtClean="0">
                <a:solidFill>
                  <a:schemeClr val="tx1"/>
                </a:solidFill>
              </a:rPr>
              <a:t>City </a:t>
            </a:r>
            <a:r>
              <a:rPr lang="en-US" i="1" dirty="0">
                <a:solidFill>
                  <a:schemeClr val="tx1"/>
                </a:solidFill>
              </a:rPr>
              <a:t>of Boerne v. Flores</a:t>
            </a:r>
            <a:r>
              <a:rPr lang="en-US" dirty="0">
                <a:solidFill>
                  <a:schemeClr val="tx1"/>
                </a:solidFill>
              </a:rPr>
              <a:t>, 521 </a:t>
            </a:r>
            <a:r>
              <a:rPr lang="en-US" dirty="0" smtClean="0">
                <a:solidFill>
                  <a:schemeClr val="tx1"/>
                </a:solidFill>
              </a:rPr>
              <a:t>U.S. 507 (1997), the Supreme Court limited the scope of Congress’s enforcement power under the Fourteenth Amendment and </a:t>
            </a:r>
            <a:r>
              <a:rPr lang="en-US" dirty="0" smtClean="0"/>
              <a:t>struck </a:t>
            </a:r>
            <a:r>
              <a:rPr lang="en-US" dirty="0"/>
              <a:t>down RFRA as it applies to the states as an unconstitutional use of Congress's enforcement powers.</a:t>
            </a:r>
          </a:p>
          <a:p>
            <a:endParaRPr lang="en-US" sz="1800"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dirty="0" smtClean="0">
                <a:solidFill>
                  <a:schemeClr val="tx1"/>
                </a:solidFill>
              </a:rPr>
              <a:t>2014  ABA Midyear Meeting, Houston, TX </a:t>
            </a:r>
            <a:r>
              <a:rPr lang="en-US" dirty="0" smtClean="0"/>
              <a:t> </a:t>
            </a:r>
            <a:endParaRPr lang="en-US" dirty="0"/>
          </a:p>
        </p:txBody>
      </p:sp>
      <p:sp>
        <p:nvSpPr>
          <p:cNvPr id="5" name="Slide Number Placeholder 4"/>
          <p:cNvSpPr>
            <a:spLocks noGrp="1"/>
          </p:cNvSpPr>
          <p:nvPr>
            <p:ph type="sldNum" sz="quarter" idx="12"/>
          </p:nvPr>
        </p:nvSpPr>
        <p:spPr/>
        <p:txBody>
          <a:bodyPr/>
          <a:lstStyle/>
          <a:p>
            <a:fld id="{38DBA506-5664-411C-815B-CB3427399120}" type="slidenum">
              <a:rPr lang="en-US" smtClean="0"/>
              <a:t>9</a:t>
            </a:fld>
            <a:endParaRPr lang="en-US"/>
          </a:p>
        </p:txBody>
      </p:sp>
    </p:spTree>
    <p:extLst>
      <p:ext uri="{BB962C8B-B14F-4D97-AF65-F5344CB8AC3E}">
        <p14:creationId xmlns:p14="http://schemas.microsoft.com/office/powerpoint/2010/main" val="1617349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879</TotalTime>
  <Words>5077</Words>
  <Application>Microsoft Office PowerPoint</Application>
  <PresentationFormat>On-screen Show (4:3)</PresentationFormat>
  <Paragraphs>497</Paragraphs>
  <Slides>58</Slides>
  <Notes>15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Austin</vt:lpstr>
      <vt:lpstr>Religious Land Use Litigation Since 2000</vt:lpstr>
      <vt:lpstr>Panelist </vt:lpstr>
      <vt:lpstr>Questions?</vt:lpstr>
      <vt:lpstr>The First Amendment Religion Clauses</vt:lpstr>
      <vt:lpstr>Free Exercise Jurisprudence</vt:lpstr>
      <vt:lpstr>Change of Direction </vt:lpstr>
      <vt:lpstr>The Supreme Court Looks at Free Exercise Again</vt:lpstr>
      <vt:lpstr>The Religious Freedom Restoration Act (RFRA)</vt:lpstr>
      <vt:lpstr>The Supreme Court limits RFRA</vt:lpstr>
      <vt:lpstr>  Congress unanimously enacts RLUIPA in 2000</vt:lpstr>
      <vt:lpstr>Constitutionality of the Act</vt:lpstr>
      <vt:lpstr>RLUIPA’s Land Use Provisions</vt:lpstr>
      <vt:lpstr>RLUIPA’s Substantial Burden Provision </vt:lpstr>
      <vt:lpstr>Applicability of the Substantial Burden Provision</vt:lpstr>
      <vt:lpstr>Interpreting RLUIPA</vt:lpstr>
      <vt:lpstr>What is an “Individualized Assessment”?</vt:lpstr>
      <vt:lpstr>“Religious exercise” defined</vt:lpstr>
      <vt:lpstr>“Religious exercise” defined</vt:lpstr>
      <vt:lpstr>“Land Use regulation” defined</vt:lpstr>
      <vt:lpstr>Is Environmental Review a “Land Use Regulation”?</vt:lpstr>
      <vt:lpstr>Is Eminent Domain a “Land Use Regulation”?</vt:lpstr>
      <vt:lpstr>Is Eminent Domain a “Land Use Regulation”?</vt:lpstr>
      <vt:lpstr>Are Building and Health Codes “Land Use Regulations?”</vt:lpstr>
      <vt:lpstr>Other Actions that are Not “Land Use Regulations”</vt:lpstr>
      <vt:lpstr>Does RLUIPA protect auxiliary/nontraditional religious uses? </vt:lpstr>
      <vt:lpstr>What constitutes a “substantial burden” on religious exercise?</vt:lpstr>
      <vt:lpstr>What constitutes a “substantial burden” on religious exercise?</vt:lpstr>
      <vt:lpstr>What constitutes a “substantial burden” on religious exercise?</vt:lpstr>
      <vt:lpstr>What constitutes a “substantial burden” on religious exercise?</vt:lpstr>
      <vt:lpstr>What constitutes a “substantial burden” on religious exercise?</vt:lpstr>
      <vt:lpstr>What constitutes a “substantial burden” on religious exercise?</vt:lpstr>
      <vt:lpstr>A proposed definition of substantial burden</vt:lpstr>
      <vt:lpstr>What constitutes a “substantial burden” on religious exercise?</vt:lpstr>
      <vt:lpstr>If There is a “Substantial Burden”  Has the Church Won?</vt:lpstr>
      <vt:lpstr>What are “compelling governmental interests” ?</vt:lpstr>
      <vt:lpstr>What are “compelling governmental interests” ?</vt:lpstr>
      <vt:lpstr>Not Compelling Interests</vt:lpstr>
      <vt:lpstr>What is least restrictive means?</vt:lpstr>
      <vt:lpstr>RLUIPA’s Saving Provision for Substantial Burden Claims </vt:lpstr>
      <vt:lpstr>The Economic Impact of Religious Organizations</vt:lpstr>
      <vt:lpstr>Questions</vt:lpstr>
      <vt:lpstr>Equal Terms Clause</vt:lpstr>
      <vt:lpstr>Two Types of Equal Terms Claims</vt:lpstr>
      <vt:lpstr>The four Equal Terms Test </vt:lpstr>
      <vt:lpstr>The Eleventh Circuit Equal Terms Test </vt:lpstr>
      <vt:lpstr>The Third Circuit Equal Terms Test</vt:lpstr>
      <vt:lpstr>The Seventh and Ninth Circuit Equal Terms Test</vt:lpstr>
      <vt:lpstr>The Fifth Circuit Equal Terms Test</vt:lpstr>
      <vt:lpstr>Equal Treatment</vt:lpstr>
      <vt:lpstr>Mooting the Facial Equal Terms Claims </vt:lpstr>
      <vt:lpstr>Nondiscrimination Claims</vt:lpstr>
      <vt:lpstr>Exclusions and Unreasonable Limitations</vt:lpstr>
      <vt:lpstr>Addressing RLUIPA in the Planning Process </vt:lpstr>
      <vt:lpstr>Ordinance Review </vt:lpstr>
      <vt:lpstr>Strategies for avoiding/addressing RLUIPA claims</vt:lpstr>
      <vt:lpstr>Avoiding a RLUIPA Claim </vt:lpstr>
      <vt:lpstr>RESOURCES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Dalton</dc:creator>
  <cp:lastModifiedBy>Seeman</cp:lastModifiedBy>
  <cp:revision>61</cp:revision>
  <dcterms:created xsi:type="dcterms:W3CDTF">2012-01-24T14:47:46Z</dcterms:created>
  <dcterms:modified xsi:type="dcterms:W3CDTF">2015-02-09T14:07:37Z</dcterms:modified>
</cp:coreProperties>
</file>